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66" r:id="rId3"/>
    <p:sldId id="258" r:id="rId4"/>
    <p:sldId id="259" r:id="rId5"/>
    <p:sldId id="261" r:id="rId6"/>
    <p:sldId id="264" r:id="rId7"/>
    <p:sldId id="267" r:id="rId8"/>
    <p:sldId id="273" r:id="rId9"/>
    <p:sldId id="274" r:id="rId10"/>
    <p:sldId id="275" r:id="rId11"/>
    <p:sldId id="276" r:id="rId12"/>
    <p:sldId id="277" r:id="rId13"/>
    <p:sldId id="278" r:id="rId14"/>
    <p:sldId id="282" r:id="rId15"/>
    <p:sldId id="284" r:id="rId16"/>
    <p:sldId id="279" r:id="rId17"/>
    <p:sldId id="280" r:id="rId18"/>
    <p:sldId id="283" r:id="rId19"/>
    <p:sldId id="281" r:id="rId20"/>
    <p:sldId id="286" r:id="rId21"/>
    <p:sldId id="287" r:id="rId22"/>
    <p:sldId id="290" r:id="rId23"/>
    <p:sldId id="288" r:id="rId24"/>
    <p:sldId id="289" r:id="rId25"/>
    <p:sldId id="291" r:id="rId26"/>
    <p:sldId id="292" r:id="rId27"/>
    <p:sldId id="293" r:id="rId2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4660"/>
  </p:normalViewPr>
  <p:slideViewPr>
    <p:cSldViewPr snapToGrid="0">
      <p:cViewPr varScale="1">
        <p:scale>
          <a:sx n="64" d="100"/>
          <a:sy n="64" d="100"/>
        </p:scale>
        <p:origin x="978"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fr-FR"/>
              <a:t>Modifiez le style du titre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10/12/2024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fr-FR"/>
              <a:t>Modifiez le style du titre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B61BEF0D-F0BB-DE4B-95CE-6DB70DBA9567}" type="datetimeFigureOut">
              <a:rPr lang="en-US" dirty="0"/>
              <a:pPr/>
              <a:t>10/12/2024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fr-FR"/>
              <a:t>Modifiez le style du titre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Cliquez pour modifier les styles du texte du masque</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B61BEF0D-F0BB-DE4B-95CE-6DB70DBA9567}" type="datetimeFigureOut">
              <a:rPr lang="en-US" dirty="0"/>
              <a:pPr/>
              <a:t>10/12/2024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fr-FR"/>
              <a:t>Modifiez le style du titre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B61BEF0D-F0BB-DE4B-95CE-6DB70DBA9567}" type="datetimeFigureOut">
              <a:rPr lang="en-US" dirty="0"/>
              <a:pPr/>
              <a:t>10/12/2024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cita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fr-FR"/>
              <a:t>Modifiez le style du titre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Cliquez pour modifier les styles du texte du masque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B61BEF0D-F0BB-DE4B-95CE-6DB70DBA9567}" type="datetimeFigureOut">
              <a:rPr lang="en-US" dirty="0"/>
              <a:pPr/>
              <a:t>10/12/2024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rai ou faux">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fr-FR"/>
              <a:t>Modifiez le style du titre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Cliquez pour modifier les styles du texte du masque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B61BEF0D-F0BB-DE4B-95CE-6DB70DBA9567}" type="datetimeFigureOut">
              <a:rPr lang="en-US" dirty="0"/>
              <a:pPr/>
              <a:t>10/12/2024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10/12/2024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‹N°›</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fr-FR"/>
              <a:t>Modifiez le style du titre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10/12/2024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10/12/2024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fr-FR"/>
              <a:t>Modifiez le style du titre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B61BEF0D-F0BB-DE4B-95CE-6DB70DBA9567}" type="datetimeFigureOut">
              <a:rPr lang="en-US" dirty="0"/>
              <a:pPr/>
              <a:t>10/12/2024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t>10/12/2024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‹N°›</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r-FR"/>
              <a:t>Modifiez le style du titre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10/12/2024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10/12/2024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10/12/2024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fr-FR"/>
              <a:t>Modifiez le style du titre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42A54C80-263E-416B-A8E0-580EDEADCBDC}" type="datetimeFigureOut">
              <a:rPr lang="en-US" dirty="0"/>
              <a:t>10/12/2024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‹N°›</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fr-FR"/>
              <a:t>Modifiez le style du titre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B61BEF0D-F0BB-DE4B-95CE-6DB70DBA9567}" type="datetimeFigureOut">
              <a:rPr lang="en-US" dirty="0"/>
              <a:pPr/>
              <a:t>10/12/2024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fr-FR"/>
              <a:t>Modifiez le style du titre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10/12/2024</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‹N°›</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hyperlink" Target="https://hal.science/hal-04685963/document"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1A84AE1-3F28-CB6D-CE4E-A0809462941D}"/>
              </a:ext>
            </a:extLst>
          </p:cNvPr>
          <p:cNvSpPr>
            <a:spLocks noGrp="1"/>
          </p:cNvSpPr>
          <p:nvPr>
            <p:ph type="ctrTitle"/>
          </p:nvPr>
        </p:nvSpPr>
        <p:spPr/>
        <p:txBody>
          <a:bodyPr/>
          <a:lstStyle/>
          <a:p>
            <a:r>
              <a:rPr lang="fr-BE" dirty="0"/>
              <a:t>Accueillir des élèves migrants dans les écoles européennes : réalités et enjeux </a:t>
            </a:r>
          </a:p>
        </p:txBody>
      </p:sp>
      <p:sp>
        <p:nvSpPr>
          <p:cNvPr id="3" name="Sous-titre 2">
            <a:extLst>
              <a:ext uri="{FF2B5EF4-FFF2-40B4-BE49-F238E27FC236}">
                <a16:creationId xmlns:a16="http://schemas.microsoft.com/office/drawing/2014/main" id="{F853273A-650C-59E4-AC58-930DCDE1A37F}"/>
              </a:ext>
            </a:extLst>
          </p:cNvPr>
          <p:cNvSpPr>
            <a:spLocks noGrp="1"/>
          </p:cNvSpPr>
          <p:nvPr>
            <p:ph type="subTitle" idx="1"/>
          </p:nvPr>
        </p:nvSpPr>
        <p:spPr/>
        <p:txBody>
          <a:bodyPr>
            <a:normAutofit lnSpcReduction="10000"/>
          </a:bodyPr>
          <a:lstStyle/>
          <a:p>
            <a:r>
              <a:rPr lang="fr-BE" b="1" dirty="0"/>
              <a:t>Sarah </a:t>
            </a:r>
            <a:r>
              <a:rPr lang="fr-BE" b="1" dirty="0" err="1"/>
              <a:t>Degée</a:t>
            </a:r>
            <a:r>
              <a:rPr lang="fr-BE" b="1" dirty="0"/>
              <a:t> </a:t>
            </a:r>
          </a:p>
          <a:p>
            <a:r>
              <a:rPr lang="fr-BE" b="1" dirty="0"/>
              <a:t>Chercheuse associée à l’IRFAM</a:t>
            </a:r>
          </a:p>
          <a:p>
            <a:r>
              <a:rPr lang="fr-BE" b="1" dirty="0"/>
              <a:t>Professeure de psychologie et de psychopédagogie </a:t>
            </a:r>
          </a:p>
        </p:txBody>
      </p:sp>
    </p:spTree>
    <p:extLst>
      <p:ext uri="{BB962C8B-B14F-4D97-AF65-F5344CB8AC3E}">
        <p14:creationId xmlns:p14="http://schemas.microsoft.com/office/powerpoint/2010/main" val="119972974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B163FC4-8847-43D4-AC44-665B57FC1D9A}"/>
              </a:ext>
            </a:extLst>
          </p:cNvPr>
          <p:cNvSpPr>
            <a:spLocks noGrp="1"/>
          </p:cNvSpPr>
          <p:nvPr>
            <p:ph type="title"/>
          </p:nvPr>
        </p:nvSpPr>
        <p:spPr/>
        <p:txBody>
          <a:bodyPr/>
          <a:lstStyle/>
          <a:p>
            <a:pPr algn="ctr"/>
            <a:r>
              <a:rPr lang="fr-BE" dirty="0"/>
              <a:t>Diversité européenne : mesures facilitant l’accès à l’enseignement </a:t>
            </a:r>
          </a:p>
        </p:txBody>
      </p:sp>
      <p:sp>
        <p:nvSpPr>
          <p:cNvPr id="3" name="Espace réservé du contenu 2">
            <a:extLst>
              <a:ext uri="{FF2B5EF4-FFF2-40B4-BE49-F238E27FC236}">
                <a16:creationId xmlns:a16="http://schemas.microsoft.com/office/drawing/2014/main" id="{942D5C2C-D602-50D8-62DE-DA902FD9BA8F}"/>
              </a:ext>
            </a:extLst>
          </p:cNvPr>
          <p:cNvSpPr>
            <a:spLocks noGrp="1"/>
          </p:cNvSpPr>
          <p:nvPr>
            <p:ph idx="1"/>
          </p:nvPr>
        </p:nvSpPr>
        <p:spPr/>
        <p:txBody>
          <a:bodyPr>
            <a:normAutofit fontScale="92500" lnSpcReduction="10000"/>
          </a:bodyPr>
          <a:lstStyle/>
          <a:p>
            <a:pPr algn="just"/>
            <a:r>
              <a:rPr lang="fr-BE" sz="2800" dirty="0"/>
              <a:t>Critères dominants : âge + niveau d’instruction </a:t>
            </a:r>
          </a:p>
          <a:p>
            <a:pPr algn="just"/>
            <a:r>
              <a:rPr lang="fr-BE" sz="2800" dirty="0"/>
              <a:t>Age comme seul critère : Grèce (primaire), Danemark, Estonie, Irlande, Autriche</a:t>
            </a:r>
          </a:p>
          <a:p>
            <a:pPr algn="just"/>
            <a:r>
              <a:rPr lang="fr-BE" sz="2800" dirty="0"/>
              <a:t>Par ex en Norvège : test spécifique pour évaluer le niveau de compétences linguistiques et cognitives</a:t>
            </a:r>
          </a:p>
          <a:p>
            <a:pPr algn="just"/>
            <a:r>
              <a:rPr lang="fr-BE" sz="2800" dirty="0"/>
              <a:t>Alternatives, si pas de documents. Ex : Belgique. </a:t>
            </a:r>
          </a:p>
          <a:p>
            <a:pPr algn="just"/>
            <a:r>
              <a:rPr lang="fr-BE" sz="2800" dirty="0"/>
              <a:t>Une minorité de pays a défini des critères d’évaluation de compétences linguistiques et les acquis scolaires. </a:t>
            </a:r>
          </a:p>
        </p:txBody>
      </p:sp>
    </p:spTree>
    <p:extLst>
      <p:ext uri="{BB962C8B-B14F-4D97-AF65-F5344CB8AC3E}">
        <p14:creationId xmlns:p14="http://schemas.microsoft.com/office/powerpoint/2010/main" val="248153091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C07D980-6A29-E512-2484-EFD4D05BD3B4}"/>
              </a:ext>
            </a:extLst>
          </p:cNvPr>
          <p:cNvSpPr>
            <a:spLocks noGrp="1"/>
          </p:cNvSpPr>
          <p:nvPr>
            <p:ph type="title"/>
          </p:nvPr>
        </p:nvSpPr>
        <p:spPr/>
        <p:txBody>
          <a:bodyPr/>
          <a:lstStyle/>
          <a:p>
            <a:pPr algn="ctr"/>
            <a:r>
              <a:rPr lang="fr-BE" dirty="0"/>
              <a:t>Diversité européenne : mesures facilitant l’accès à l’enseignement </a:t>
            </a:r>
          </a:p>
        </p:txBody>
      </p:sp>
      <p:sp>
        <p:nvSpPr>
          <p:cNvPr id="3" name="Espace réservé du contenu 2">
            <a:extLst>
              <a:ext uri="{FF2B5EF4-FFF2-40B4-BE49-F238E27FC236}">
                <a16:creationId xmlns:a16="http://schemas.microsoft.com/office/drawing/2014/main" id="{C015E18E-D6A1-92BC-3A88-BC67557CDF9E}"/>
              </a:ext>
            </a:extLst>
          </p:cNvPr>
          <p:cNvSpPr>
            <a:spLocks noGrp="1"/>
          </p:cNvSpPr>
          <p:nvPr>
            <p:ph idx="1"/>
          </p:nvPr>
        </p:nvSpPr>
        <p:spPr/>
        <p:txBody>
          <a:bodyPr>
            <a:normAutofit/>
          </a:bodyPr>
          <a:lstStyle/>
          <a:p>
            <a:pPr marL="0" indent="0" algn="ctr">
              <a:buNone/>
            </a:pPr>
            <a:r>
              <a:rPr lang="fr-BE" sz="2400" dirty="0"/>
              <a:t>Eléments de réflexion </a:t>
            </a:r>
          </a:p>
          <a:p>
            <a:pPr marL="0" indent="0" algn="ctr">
              <a:buNone/>
            </a:pPr>
            <a:endParaRPr lang="fr-BE" sz="2400" dirty="0"/>
          </a:p>
          <a:p>
            <a:pPr algn="just">
              <a:buFontTx/>
              <a:buChar char="-"/>
            </a:pPr>
            <a:r>
              <a:rPr lang="fr-BE" sz="2400" dirty="0"/>
              <a:t>Migrations de transit, parcours migratoires (Lagarde, 2021)</a:t>
            </a:r>
          </a:p>
          <a:p>
            <a:pPr algn="just">
              <a:buFontTx/>
              <a:buChar char="-"/>
            </a:pPr>
            <a:r>
              <a:rPr lang="fr-BE" sz="2400" dirty="0"/>
              <a:t>Passage par éducation informelle. Ex : camps en Grèce : formes – écoles (Idrac, 2022)</a:t>
            </a:r>
          </a:p>
          <a:p>
            <a:pPr algn="just">
              <a:buFontTx/>
              <a:buChar char="-"/>
            </a:pPr>
            <a:r>
              <a:rPr lang="fr-BE" sz="2400" dirty="0"/>
              <a:t>Augmentation des mineurs analphabètes (</a:t>
            </a:r>
            <a:r>
              <a:rPr lang="fr-BE" sz="2400" dirty="0" err="1"/>
              <a:t>Dutrévis</a:t>
            </a:r>
            <a:r>
              <a:rPr lang="fr-BE" sz="2400" dirty="0"/>
              <a:t> &amp; </a:t>
            </a:r>
            <a:r>
              <a:rPr lang="fr-BE" sz="2400" dirty="0" err="1"/>
              <a:t>Bruderlin</a:t>
            </a:r>
            <a:r>
              <a:rPr lang="fr-BE" sz="2400" dirty="0"/>
              <a:t>, 2018) </a:t>
            </a:r>
          </a:p>
        </p:txBody>
      </p:sp>
    </p:spTree>
    <p:extLst>
      <p:ext uri="{BB962C8B-B14F-4D97-AF65-F5344CB8AC3E}">
        <p14:creationId xmlns:p14="http://schemas.microsoft.com/office/powerpoint/2010/main" val="35188012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BF36CCA-0778-5C83-DE77-42A2169C4EAC}"/>
              </a:ext>
            </a:extLst>
          </p:cNvPr>
          <p:cNvSpPr>
            <a:spLocks noGrp="1"/>
          </p:cNvSpPr>
          <p:nvPr>
            <p:ph type="title"/>
          </p:nvPr>
        </p:nvSpPr>
        <p:spPr/>
        <p:txBody>
          <a:bodyPr>
            <a:normAutofit/>
          </a:bodyPr>
          <a:lstStyle/>
          <a:p>
            <a:pPr algn="ctr"/>
            <a:r>
              <a:rPr lang="fr-BE" dirty="0"/>
              <a:t>Diversité européenne : dispositifs préparant une intégration future </a:t>
            </a:r>
          </a:p>
        </p:txBody>
      </p:sp>
      <p:sp>
        <p:nvSpPr>
          <p:cNvPr id="3" name="Espace réservé du contenu 2">
            <a:extLst>
              <a:ext uri="{FF2B5EF4-FFF2-40B4-BE49-F238E27FC236}">
                <a16:creationId xmlns:a16="http://schemas.microsoft.com/office/drawing/2014/main" id="{12792F82-2500-F68C-0E58-DD26E1406017}"/>
              </a:ext>
            </a:extLst>
          </p:cNvPr>
          <p:cNvSpPr>
            <a:spLocks noGrp="1"/>
          </p:cNvSpPr>
          <p:nvPr>
            <p:ph idx="1"/>
          </p:nvPr>
        </p:nvSpPr>
        <p:spPr/>
        <p:txBody>
          <a:bodyPr>
            <a:normAutofit fontScale="92500"/>
          </a:bodyPr>
          <a:lstStyle/>
          <a:p>
            <a:r>
              <a:rPr lang="fr-BE" sz="2400" dirty="0"/>
              <a:t>Le plus répandu </a:t>
            </a:r>
          </a:p>
          <a:p>
            <a:pPr algn="just">
              <a:buFontTx/>
              <a:buChar char="-"/>
            </a:pPr>
            <a:r>
              <a:rPr lang="fr-BE" sz="2400" dirty="0"/>
              <a:t>Classes nommées « d’introduction », de « transition », « d’accueil », de « préparation ». </a:t>
            </a:r>
          </a:p>
          <a:p>
            <a:pPr algn="just">
              <a:buFontTx/>
              <a:buChar char="-"/>
            </a:pPr>
            <a:endParaRPr lang="fr-BE" sz="2400" dirty="0"/>
          </a:p>
          <a:p>
            <a:pPr algn="just">
              <a:buFontTx/>
              <a:buChar char="-"/>
            </a:pPr>
            <a:r>
              <a:rPr lang="fr-BE" sz="2400" dirty="0"/>
              <a:t>Pays : </a:t>
            </a:r>
            <a:r>
              <a:rPr lang="fr-FR" sz="2400" dirty="0"/>
              <a:t>Belgique, Pays-Bas (dans certaines régions) Bulgarie, Chypre, Danemark, Espagne, Grèce, Lettonie, Lituanie, Luxembourg, Malte, Pays-Bas, Pologne, Roumanie et Suède…</a:t>
            </a:r>
          </a:p>
          <a:p>
            <a:pPr algn="just">
              <a:buFontTx/>
              <a:buChar char="-"/>
            </a:pPr>
            <a:endParaRPr lang="fr-FR" sz="2400" dirty="0"/>
          </a:p>
          <a:p>
            <a:pPr algn="just">
              <a:buFontTx/>
              <a:buChar char="-"/>
            </a:pPr>
            <a:r>
              <a:rPr lang="fr-FR" sz="2400" dirty="0"/>
              <a:t>Exceptions : République Tchèque, Lettonie et Slovaquie. </a:t>
            </a:r>
            <a:endParaRPr lang="fr-BE" sz="2400" dirty="0"/>
          </a:p>
          <a:p>
            <a:endParaRPr lang="fr-BE" dirty="0"/>
          </a:p>
          <a:p>
            <a:endParaRPr lang="fr-BE" dirty="0"/>
          </a:p>
        </p:txBody>
      </p:sp>
    </p:spTree>
    <p:extLst>
      <p:ext uri="{BB962C8B-B14F-4D97-AF65-F5344CB8AC3E}">
        <p14:creationId xmlns:p14="http://schemas.microsoft.com/office/powerpoint/2010/main" val="194382419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9B63511-8F83-FA1B-6D0B-539727DE7F3B}"/>
              </a:ext>
            </a:extLst>
          </p:cNvPr>
          <p:cNvSpPr>
            <a:spLocks noGrp="1"/>
          </p:cNvSpPr>
          <p:nvPr>
            <p:ph type="title"/>
          </p:nvPr>
        </p:nvSpPr>
        <p:spPr/>
        <p:txBody>
          <a:bodyPr>
            <a:normAutofit/>
          </a:bodyPr>
          <a:lstStyle/>
          <a:p>
            <a:pPr algn="ctr"/>
            <a:r>
              <a:rPr lang="fr-BE" dirty="0"/>
              <a:t>Diversité européenne : dispositifs préparant une intégration future </a:t>
            </a:r>
          </a:p>
        </p:txBody>
      </p:sp>
      <p:sp>
        <p:nvSpPr>
          <p:cNvPr id="3" name="Espace réservé du contenu 2">
            <a:extLst>
              <a:ext uri="{FF2B5EF4-FFF2-40B4-BE49-F238E27FC236}">
                <a16:creationId xmlns:a16="http://schemas.microsoft.com/office/drawing/2014/main" id="{F65ACED6-DF16-336F-667B-DF2A16B4E494}"/>
              </a:ext>
            </a:extLst>
          </p:cNvPr>
          <p:cNvSpPr>
            <a:spLocks noGrp="1"/>
          </p:cNvSpPr>
          <p:nvPr>
            <p:ph idx="1"/>
          </p:nvPr>
        </p:nvSpPr>
        <p:spPr/>
        <p:txBody>
          <a:bodyPr>
            <a:normAutofit/>
          </a:bodyPr>
          <a:lstStyle/>
          <a:p>
            <a:pPr algn="just"/>
            <a:r>
              <a:rPr lang="fr-BE" sz="2800" dirty="0"/>
              <a:t>Généralement, propre programme </a:t>
            </a:r>
          </a:p>
          <a:p>
            <a:pPr algn="just"/>
            <a:r>
              <a:rPr lang="fr-BE" sz="2800" dirty="0"/>
              <a:t>Concerne une partie des élèves. Ex : Belgique et Pologne, ceux n’ayant pas un niveau de langue suffisant. </a:t>
            </a:r>
          </a:p>
          <a:p>
            <a:pPr algn="just"/>
            <a:r>
              <a:rPr lang="fr-BE" sz="2800" dirty="0"/>
              <a:t>Durée déterminée ou indéterminée. Ex : Luxembourg : max 3 ans. </a:t>
            </a:r>
          </a:p>
          <a:p>
            <a:pPr algn="just"/>
            <a:endParaRPr lang="fr-BE" sz="2800" dirty="0"/>
          </a:p>
        </p:txBody>
      </p:sp>
    </p:spTree>
    <p:extLst>
      <p:ext uri="{BB962C8B-B14F-4D97-AF65-F5344CB8AC3E}">
        <p14:creationId xmlns:p14="http://schemas.microsoft.com/office/powerpoint/2010/main" val="221722181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468C4B2-1EC2-EA8B-D8B8-D5CB1BE2D1D4}"/>
              </a:ext>
            </a:extLst>
          </p:cNvPr>
          <p:cNvSpPr>
            <a:spLocks noGrp="1"/>
          </p:cNvSpPr>
          <p:nvPr>
            <p:ph type="title"/>
          </p:nvPr>
        </p:nvSpPr>
        <p:spPr/>
        <p:txBody>
          <a:bodyPr/>
          <a:lstStyle/>
          <a:p>
            <a:pPr algn="ctr"/>
            <a:r>
              <a:rPr lang="fr-BE" dirty="0"/>
              <a:t>Diversité européenne : dispositifs préparant une intégration future </a:t>
            </a:r>
          </a:p>
        </p:txBody>
      </p:sp>
      <p:sp>
        <p:nvSpPr>
          <p:cNvPr id="3" name="Espace réservé du contenu 2">
            <a:extLst>
              <a:ext uri="{FF2B5EF4-FFF2-40B4-BE49-F238E27FC236}">
                <a16:creationId xmlns:a16="http://schemas.microsoft.com/office/drawing/2014/main" id="{652044F1-6EB2-6F64-A26E-3090FEF0F754}"/>
              </a:ext>
            </a:extLst>
          </p:cNvPr>
          <p:cNvSpPr>
            <a:spLocks noGrp="1"/>
          </p:cNvSpPr>
          <p:nvPr>
            <p:ph idx="1"/>
          </p:nvPr>
        </p:nvSpPr>
        <p:spPr/>
        <p:txBody>
          <a:bodyPr>
            <a:normAutofit fontScale="85000" lnSpcReduction="20000"/>
          </a:bodyPr>
          <a:lstStyle/>
          <a:p>
            <a:pPr algn="just"/>
            <a:r>
              <a:rPr lang="fr-BE" sz="3200" dirty="0"/>
              <a:t>Contenus : « La plupart des systèmes éducatifs qui disposent de réglementations ou de recommandations émises par les autorités supérieures concernant le contenu des classes préparatoires indiquent que ces classes doivent couvrir une variété de matières. Dans certains pays, comme le Danemark, la Grèce, le Luxembourg, la Pologne, la Finlande et la Suède, toutes ou presque toutes les matières citées (…) sont mentionnées dans les documents officiels. » (Eurydice, 2018)</a:t>
            </a:r>
          </a:p>
          <a:p>
            <a:pPr algn="just"/>
            <a:r>
              <a:rPr lang="fr-BE" sz="3300" dirty="0"/>
              <a:t>En Espagne : concentration sur la langue. </a:t>
            </a:r>
          </a:p>
        </p:txBody>
      </p:sp>
    </p:spTree>
    <p:extLst>
      <p:ext uri="{BB962C8B-B14F-4D97-AF65-F5344CB8AC3E}">
        <p14:creationId xmlns:p14="http://schemas.microsoft.com/office/powerpoint/2010/main" val="206963608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1BC2D56-732E-8441-25B8-125DBC660524}"/>
              </a:ext>
            </a:extLst>
          </p:cNvPr>
          <p:cNvSpPr>
            <a:spLocks noGrp="1"/>
          </p:cNvSpPr>
          <p:nvPr>
            <p:ph type="title"/>
          </p:nvPr>
        </p:nvSpPr>
        <p:spPr/>
        <p:txBody>
          <a:bodyPr/>
          <a:lstStyle/>
          <a:p>
            <a:pPr algn="ctr"/>
            <a:r>
              <a:rPr lang="fr-BE" dirty="0"/>
              <a:t>Diversité européenne : dispositifs préparant une intégration future </a:t>
            </a:r>
          </a:p>
        </p:txBody>
      </p:sp>
      <p:sp>
        <p:nvSpPr>
          <p:cNvPr id="3" name="Espace réservé du contenu 2">
            <a:extLst>
              <a:ext uri="{FF2B5EF4-FFF2-40B4-BE49-F238E27FC236}">
                <a16:creationId xmlns:a16="http://schemas.microsoft.com/office/drawing/2014/main" id="{9F19C5D2-37E5-8B99-44DE-5938FD765403}"/>
              </a:ext>
            </a:extLst>
          </p:cNvPr>
          <p:cNvSpPr>
            <a:spLocks noGrp="1"/>
          </p:cNvSpPr>
          <p:nvPr>
            <p:ph idx="1"/>
          </p:nvPr>
        </p:nvSpPr>
        <p:spPr/>
        <p:txBody>
          <a:bodyPr>
            <a:normAutofit fontScale="85000" lnSpcReduction="10000"/>
          </a:bodyPr>
          <a:lstStyle/>
          <a:p>
            <a:pPr algn="just"/>
            <a:r>
              <a:rPr lang="fr-BE" sz="4000" dirty="0"/>
              <a:t>Niveaux scolaires variables</a:t>
            </a:r>
          </a:p>
          <a:p>
            <a:pPr algn="just"/>
            <a:r>
              <a:rPr lang="fr-BE" sz="4000" dirty="0"/>
              <a:t>Concerne généralement une partie des élèves  </a:t>
            </a:r>
          </a:p>
          <a:p>
            <a:r>
              <a:rPr lang="fr-BE" sz="4000" dirty="0"/>
              <a:t>Temps variable : temps plein ou partiel </a:t>
            </a:r>
          </a:p>
          <a:p>
            <a:r>
              <a:rPr lang="fr-BE" sz="4000" dirty="0"/>
              <a:t>Variété de mesures et soutien : matériel didactique spécifique, enseignement différencié, groupe-classe restreint…</a:t>
            </a:r>
          </a:p>
          <a:p>
            <a:pPr marL="0" indent="0">
              <a:buNone/>
            </a:pPr>
            <a:endParaRPr lang="fr-BE" dirty="0"/>
          </a:p>
        </p:txBody>
      </p:sp>
    </p:spTree>
    <p:extLst>
      <p:ext uri="{BB962C8B-B14F-4D97-AF65-F5344CB8AC3E}">
        <p14:creationId xmlns:p14="http://schemas.microsoft.com/office/powerpoint/2010/main" val="34892611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FA73462-C35F-F9F6-AF92-49F7BF9EBAC0}"/>
              </a:ext>
            </a:extLst>
          </p:cNvPr>
          <p:cNvSpPr>
            <a:spLocks noGrp="1"/>
          </p:cNvSpPr>
          <p:nvPr>
            <p:ph type="title"/>
          </p:nvPr>
        </p:nvSpPr>
        <p:spPr/>
        <p:txBody>
          <a:bodyPr/>
          <a:lstStyle/>
          <a:p>
            <a:pPr algn="ctr"/>
            <a:r>
              <a:rPr lang="fr-BE" dirty="0"/>
              <a:t>Diversité européenne : dispositifs préparant une intégration future </a:t>
            </a:r>
          </a:p>
        </p:txBody>
      </p:sp>
      <p:sp>
        <p:nvSpPr>
          <p:cNvPr id="3" name="Espace réservé du contenu 2">
            <a:extLst>
              <a:ext uri="{FF2B5EF4-FFF2-40B4-BE49-F238E27FC236}">
                <a16:creationId xmlns:a16="http://schemas.microsoft.com/office/drawing/2014/main" id="{EDEB526E-403D-9F17-1D8E-52CC106588E8}"/>
              </a:ext>
            </a:extLst>
          </p:cNvPr>
          <p:cNvSpPr>
            <a:spLocks noGrp="1"/>
          </p:cNvSpPr>
          <p:nvPr>
            <p:ph idx="1"/>
          </p:nvPr>
        </p:nvSpPr>
        <p:spPr/>
        <p:txBody>
          <a:bodyPr>
            <a:normAutofit fontScale="92500" lnSpcReduction="20000"/>
          </a:bodyPr>
          <a:lstStyle/>
          <a:p>
            <a:pPr marL="0" indent="0" algn="ctr">
              <a:buNone/>
            </a:pPr>
            <a:r>
              <a:rPr lang="fr-BE" sz="2400" b="1" dirty="0"/>
              <a:t>Illustrations </a:t>
            </a:r>
          </a:p>
          <a:p>
            <a:pPr>
              <a:buFontTx/>
              <a:buChar char="-"/>
            </a:pPr>
            <a:r>
              <a:rPr lang="fr-BE" sz="2400" dirty="0"/>
              <a:t>Danemark : uniquement classes séparées aux niveaux primaires et secondaires inférieurs </a:t>
            </a:r>
          </a:p>
          <a:p>
            <a:pPr>
              <a:buFontTx/>
              <a:buChar char="-"/>
            </a:pPr>
            <a:r>
              <a:rPr lang="fr-BE" sz="2400" dirty="0"/>
              <a:t>Malte : soit classes ordinaires ou soit classes préparatoires dispensant l’ensemble des cours</a:t>
            </a:r>
          </a:p>
          <a:p>
            <a:pPr>
              <a:buFontTx/>
              <a:buChar char="-"/>
            </a:pPr>
            <a:r>
              <a:rPr lang="fr-BE" sz="2400" dirty="0"/>
              <a:t>Slovénie : dans l’enseignement secondaire supérieur : tous dans les classes ordinaires pour tous les cours </a:t>
            </a:r>
          </a:p>
          <a:p>
            <a:pPr>
              <a:buFontTx/>
              <a:buChar char="-"/>
            </a:pPr>
            <a:r>
              <a:rPr lang="fr-BE" sz="2400" dirty="0"/>
              <a:t>Belgique francophone : classes DASPA</a:t>
            </a:r>
          </a:p>
          <a:p>
            <a:pPr>
              <a:buFontTx/>
              <a:buChar char="-"/>
            </a:pPr>
            <a:r>
              <a:rPr lang="fr-BE" sz="2400" dirty="0"/>
              <a:t>Croatie : classes séparées avec quelques cours en classe « ordinaire »</a:t>
            </a:r>
          </a:p>
          <a:p>
            <a:pPr>
              <a:buFontTx/>
              <a:buChar char="-"/>
            </a:pPr>
            <a:r>
              <a:rPr lang="fr-BE" sz="2400" dirty="0"/>
              <a:t>Espagne : rejoignent le plus vite les classes ordinaires. </a:t>
            </a:r>
          </a:p>
        </p:txBody>
      </p:sp>
    </p:spTree>
    <p:extLst>
      <p:ext uri="{BB962C8B-B14F-4D97-AF65-F5344CB8AC3E}">
        <p14:creationId xmlns:p14="http://schemas.microsoft.com/office/powerpoint/2010/main" val="313849544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F20E61B-8FEC-2FC7-6566-BE0C3F29A9D6}"/>
              </a:ext>
            </a:extLst>
          </p:cNvPr>
          <p:cNvSpPr>
            <a:spLocks noGrp="1"/>
          </p:cNvSpPr>
          <p:nvPr>
            <p:ph type="title"/>
          </p:nvPr>
        </p:nvSpPr>
        <p:spPr/>
        <p:txBody>
          <a:bodyPr/>
          <a:lstStyle/>
          <a:p>
            <a:pPr algn="ctr"/>
            <a:r>
              <a:rPr lang="fr-BE" dirty="0"/>
              <a:t>Diversité européenne : dispositifs préparant une intégration future </a:t>
            </a:r>
          </a:p>
        </p:txBody>
      </p:sp>
      <p:sp>
        <p:nvSpPr>
          <p:cNvPr id="3" name="Espace réservé du contenu 2">
            <a:extLst>
              <a:ext uri="{FF2B5EF4-FFF2-40B4-BE49-F238E27FC236}">
                <a16:creationId xmlns:a16="http://schemas.microsoft.com/office/drawing/2014/main" id="{E065A7EB-8BF0-9735-5E55-974385894581}"/>
              </a:ext>
            </a:extLst>
          </p:cNvPr>
          <p:cNvSpPr>
            <a:spLocks noGrp="1"/>
          </p:cNvSpPr>
          <p:nvPr>
            <p:ph idx="1"/>
          </p:nvPr>
        </p:nvSpPr>
        <p:spPr/>
        <p:txBody>
          <a:bodyPr>
            <a:normAutofit fontScale="92500"/>
          </a:bodyPr>
          <a:lstStyle/>
          <a:p>
            <a:pPr marL="0" indent="0" algn="ctr">
              <a:buNone/>
            </a:pPr>
            <a:r>
              <a:rPr lang="fr-BE" sz="2400" dirty="0"/>
              <a:t>Eléments de réflexion </a:t>
            </a:r>
          </a:p>
          <a:p>
            <a:pPr marL="0" indent="0" algn="ctr">
              <a:buNone/>
            </a:pPr>
            <a:endParaRPr lang="fr-BE" sz="2400" dirty="0"/>
          </a:p>
          <a:p>
            <a:pPr algn="just">
              <a:buFontTx/>
              <a:buChar char="-"/>
            </a:pPr>
            <a:r>
              <a:rPr lang="fr-BE" sz="2400" dirty="0"/>
              <a:t>Transition avec l’après ? (Oger, 2021; Nilson et </a:t>
            </a:r>
            <a:r>
              <a:rPr lang="fr-BE" sz="2400" dirty="0" err="1"/>
              <a:t>Axelss</a:t>
            </a:r>
            <a:r>
              <a:rPr lang="fr-BE" sz="2400" dirty="0"/>
              <a:t>, 2013)</a:t>
            </a:r>
          </a:p>
          <a:p>
            <a:pPr algn="just">
              <a:buFontTx/>
              <a:buChar char="-"/>
            </a:pPr>
            <a:r>
              <a:rPr lang="fr-BE" sz="2400" dirty="0"/>
              <a:t>Acculturation scolaire ? </a:t>
            </a:r>
          </a:p>
          <a:p>
            <a:pPr algn="just">
              <a:buFontTx/>
              <a:buChar char="-"/>
            </a:pPr>
            <a:r>
              <a:rPr lang="fr-BE" sz="2400" dirty="0"/>
              <a:t>Formation des enseignants ? Hypothèse : entre ethnocentrisme et relativisme culturel (</a:t>
            </a:r>
            <a:r>
              <a:rPr lang="fr-BE" sz="2400" dirty="0" err="1"/>
              <a:t>Degée</a:t>
            </a:r>
            <a:r>
              <a:rPr lang="fr-BE" sz="2400" dirty="0"/>
              <a:t>, 2019 ; </a:t>
            </a:r>
            <a:r>
              <a:rPr lang="fr-BE" sz="2400" dirty="0" err="1"/>
              <a:t>Degée</a:t>
            </a:r>
            <a:r>
              <a:rPr lang="fr-BE" sz="2400" dirty="0"/>
              <a:t>, 2023) </a:t>
            </a:r>
          </a:p>
          <a:p>
            <a:pPr algn="just">
              <a:buFontTx/>
              <a:buChar char="-"/>
            </a:pPr>
            <a:r>
              <a:rPr lang="fr-BE" sz="2400" dirty="0"/>
              <a:t>Prédominance de la langue </a:t>
            </a:r>
          </a:p>
          <a:p>
            <a:pPr algn="just">
              <a:buFontTx/>
              <a:buChar char="-"/>
            </a:pPr>
            <a:r>
              <a:rPr lang="fr-BE" sz="2400" dirty="0"/>
              <a:t>Rite de passage ?</a:t>
            </a:r>
          </a:p>
        </p:txBody>
      </p:sp>
    </p:spTree>
    <p:extLst>
      <p:ext uri="{BB962C8B-B14F-4D97-AF65-F5344CB8AC3E}">
        <p14:creationId xmlns:p14="http://schemas.microsoft.com/office/powerpoint/2010/main" val="146003119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F05EB53-69BE-ECA6-CD12-E4FF7C4A9EA0}"/>
              </a:ext>
            </a:extLst>
          </p:cNvPr>
          <p:cNvSpPr>
            <a:spLocks noGrp="1"/>
          </p:cNvSpPr>
          <p:nvPr>
            <p:ph type="title"/>
          </p:nvPr>
        </p:nvSpPr>
        <p:spPr/>
        <p:txBody>
          <a:bodyPr/>
          <a:lstStyle/>
          <a:p>
            <a:pPr algn="ctr"/>
            <a:r>
              <a:rPr lang="fr-BE" dirty="0"/>
              <a:t>Diversité européenne : dispositifs préparant une intégration future </a:t>
            </a:r>
          </a:p>
        </p:txBody>
      </p:sp>
      <p:sp>
        <p:nvSpPr>
          <p:cNvPr id="3" name="Espace réservé du contenu 2">
            <a:extLst>
              <a:ext uri="{FF2B5EF4-FFF2-40B4-BE49-F238E27FC236}">
                <a16:creationId xmlns:a16="http://schemas.microsoft.com/office/drawing/2014/main" id="{14DD6B47-BCA9-1312-B038-B32EB3B6BDBD}"/>
              </a:ext>
            </a:extLst>
          </p:cNvPr>
          <p:cNvSpPr>
            <a:spLocks noGrp="1"/>
          </p:cNvSpPr>
          <p:nvPr>
            <p:ph idx="1"/>
          </p:nvPr>
        </p:nvSpPr>
        <p:spPr/>
        <p:txBody>
          <a:bodyPr>
            <a:normAutofit fontScale="92500"/>
          </a:bodyPr>
          <a:lstStyle/>
          <a:p>
            <a:pPr marL="0" indent="0" algn="ctr">
              <a:buNone/>
            </a:pPr>
            <a:r>
              <a:rPr lang="fr-BE" sz="2400" dirty="0"/>
              <a:t>Eléments de réflexion </a:t>
            </a:r>
          </a:p>
          <a:p>
            <a:pPr marL="0" indent="0">
              <a:buNone/>
            </a:pPr>
            <a:endParaRPr lang="fr-BE" dirty="0"/>
          </a:p>
          <a:p>
            <a:pPr marL="0" indent="0" algn="just">
              <a:buNone/>
            </a:pPr>
            <a:r>
              <a:rPr lang="fr-BE" sz="2800" dirty="0"/>
              <a:t>Présentent l’avantage d’offrir plus de temps et d’espace pour acquérir les compétences linguistiques et autres pour poursuivre la scolarité (Koehler, 2017). </a:t>
            </a:r>
          </a:p>
          <a:p>
            <a:pPr marL="0" indent="0" algn="just">
              <a:buNone/>
            </a:pPr>
            <a:r>
              <a:rPr lang="fr-BE" sz="2800" dirty="0"/>
              <a:t>Risque d’entraîner des retards en rallongeant la scolarité et nuire à l’intégration. En effet, il s’agit de dispositifs séparant les élèves aux parcours migratoires de leurs pairs « autochtones » (Nilsson &amp; </a:t>
            </a:r>
            <a:r>
              <a:rPr lang="fr-BE" sz="2800" dirty="0" err="1"/>
              <a:t>Bunar</a:t>
            </a:r>
            <a:r>
              <a:rPr lang="fr-BE" sz="2800" dirty="0"/>
              <a:t>, 2016). </a:t>
            </a:r>
          </a:p>
        </p:txBody>
      </p:sp>
    </p:spTree>
    <p:extLst>
      <p:ext uri="{BB962C8B-B14F-4D97-AF65-F5344CB8AC3E}">
        <p14:creationId xmlns:p14="http://schemas.microsoft.com/office/powerpoint/2010/main" val="109616747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79352F6-EA73-B0B4-6DB3-45686F7A1A1D}"/>
              </a:ext>
            </a:extLst>
          </p:cNvPr>
          <p:cNvSpPr>
            <a:spLocks noGrp="1"/>
          </p:cNvSpPr>
          <p:nvPr>
            <p:ph type="title"/>
          </p:nvPr>
        </p:nvSpPr>
        <p:spPr/>
        <p:txBody>
          <a:bodyPr>
            <a:normAutofit fontScale="90000"/>
          </a:bodyPr>
          <a:lstStyle/>
          <a:p>
            <a:pPr algn="ctr"/>
            <a:r>
              <a:rPr lang="fr-BE" dirty="0"/>
              <a:t>Diversité européenne : dispositifs de soutien à l’intégration dans une classe « ordinaire »</a:t>
            </a:r>
          </a:p>
        </p:txBody>
      </p:sp>
      <p:sp>
        <p:nvSpPr>
          <p:cNvPr id="3" name="Espace réservé du contenu 2">
            <a:extLst>
              <a:ext uri="{FF2B5EF4-FFF2-40B4-BE49-F238E27FC236}">
                <a16:creationId xmlns:a16="http://schemas.microsoft.com/office/drawing/2014/main" id="{0751964B-49DA-B97B-570B-BA5C3EDB3728}"/>
              </a:ext>
            </a:extLst>
          </p:cNvPr>
          <p:cNvSpPr>
            <a:spLocks noGrp="1"/>
          </p:cNvSpPr>
          <p:nvPr>
            <p:ph idx="1"/>
          </p:nvPr>
        </p:nvSpPr>
        <p:spPr/>
        <p:txBody>
          <a:bodyPr>
            <a:normAutofit/>
          </a:bodyPr>
          <a:lstStyle/>
          <a:p>
            <a:r>
              <a:rPr lang="fr-BE" sz="2400" dirty="0"/>
              <a:t>Généralement, soutien linguistique </a:t>
            </a:r>
          </a:p>
          <a:p>
            <a:r>
              <a:rPr lang="fr-BE" sz="2400" dirty="0"/>
              <a:t>Ex : Portugal : tous les élèves n’ayant pas acquis les niveaux B2 ou C1 suivent des cours de Portugais 2</a:t>
            </a:r>
            <a:r>
              <a:rPr lang="fr-BE" sz="2400" baseline="30000" dirty="0"/>
              <a:t>ème</a:t>
            </a:r>
            <a:r>
              <a:rPr lang="fr-BE" sz="2400" dirty="0"/>
              <a:t> langue. Rem : valable pour 1</a:t>
            </a:r>
            <a:r>
              <a:rPr lang="fr-BE" sz="2400" baseline="30000" dirty="0"/>
              <a:t>ère</a:t>
            </a:r>
            <a:r>
              <a:rPr lang="fr-BE" sz="2400" dirty="0"/>
              <a:t> et 2</a:t>
            </a:r>
            <a:r>
              <a:rPr lang="fr-BE" sz="2400" baseline="30000" dirty="0"/>
              <a:t>ème</a:t>
            </a:r>
            <a:r>
              <a:rPr lang="fr-BE" sz="2400" dirty="0"/>
              <a:t> génération. </a:t>
            </a:r>
          </a:p>
          <a:p>
            <a:r>
              <a:rPr lang="fr-BE" sz="2400" dirty="0"/>
              <a:t>Croatie : élèves passés par classes spécifiques continuent à recevoir soutien après intégration dans classes ordinaires. </a:t>
            </a:r>
          </a:p>
          <a:p>
            <a:r>
              <a:rPr lang="fr-BE" sz="2400" dirty="0"/>
              <a:t>Grèce : possibilité pendant 5 ans de recevoir des cours supplémentaires de « renforcement »/ « soutien ». </a:t>
            </a:r>
          </a:p>
        </p:txBody>
      </p:sp>
    </p:spTree>
    <p:extLst>
      <p:ext uri="{BB962C8B-B14F-4D97-AF65-F5344CB8AC3E}">
        <p14:creationId xmlns:p14="http://schemas.microsoft.com/office/powerpoint/2010/main" val="42557905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3C7BFDC-8FA6-5783-EE0E-04F2758AEC6A}"/>
              </a:ext>
            </a:extLst>
          </p:cNvPr>
          <p:cNvSpPr>
            <a:spLocks noGrp="1"/>
          </p:cNvSpPr>
          <p:nvPr>
            <p:ph type="title"/>
          </p:nvPr>
        </p:nvSpPr>
        <p:spPr/>
        <p:txBody>
          <a:bodyPr/>
          <a:lstStyle/>
          <a:p>
            <a:pPr algn="ctr"/>
            <a:r>
              <a:rPr lang="fr-BE" dirty="0"/>
              <a:t>Plan </a:t>
            </a:r>
          </a:p>
        </p:txBody>
      </p:sp>
      <p:sp>
        <p:nvSpPr>
          <p:cNvPr id="3" name="Espace réservé du contenu 2">
            <a:extLst>
              <a:ext uri="{FF2B5EF4-FFF2-40B4-BE49-F238E27FC236}">
                <a16:creationId xmlns:a16="http://schemas.microsoft.com/office/drawing/2014/main" id="{63B5DD15-6ECB-66C6-F512-398312F6186E}"/>
              </a:ext>
            </a:extLst>
          </p:cNvPr>
          <p:cNvSpPr>
            <a:spLocks noGrp="1"/>
          </p:cNvSpPr>
          <p:nvPr>
            <p:ph idx="1"/>
          </p:nvPr>
        </p:nvSpPr>
        <p:spPr/>
        <p:txBody>
          <a:bodyPr>
            <a:normAutofit/>
          </a:bodyPr>
          <a:lstStyle/>
          <a:p>
            <a:r>
              <a:rPr lang="fr-BE" sz="3600" dirty="0"/>
              <a:t>Objet de la présente analyse</a:t>
            </a:r>
          </a:p>
          <a:p>
            <a:r>
              <a:rPr lang="fr-BE" sz="3600" dirty="0"/>
              <a:t>Cadrage juridique  </a:t>
            </a:r>
          </a:p>
          <a:p>
            <a:r>
              <a:rPr lang="fr-BE" sz="3600" dirty="0"/>
              <a:t>Des réalités </a:t>
            </a:r>
            <a:r>
              <a:rPr lang="fr-BE" sz="3600" dirty="0" err="1"/>
              <a:t>interpellantes</a:t>
            </a:r>
            <a:r>
              <a:rPr lang="fr-BE" sz="3600" dirty="0"/>
              <a:t> </a:t>
            </a:r>
          </a:p>
          <a:p>
            <a:r>
              <a:rPr lang="fr-BE" sz="3600" dirty="0"/>
              <a:t>Diversité des dispositifs en Europe </a:t>
            </a:r>
          </a:p>
        </p:txBody>
      </p:sp>
    </p:spTree>
    <p:extLst>
      <p:ext uri="{BB962C8B-B14F-4D97-AF65-F5344CB8AC3E}">
        <p14:creationId xmlns:p14="http://schemas.microsoft.com/office/powerpoint/2010/main" val="226222676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6BB1746-71DB-6B45-12F2-144B5E150EFD}"/>
              </a:ext>
            </a:extLst>
          </p:cNvPr>
          <p:cNvSpPr>
            <a:spLocks noGrp="1"/>
          </p:cNvSpPr>
          <p:nvPr>
            <p:ph type="title"/>
          </p:nvPr>
        </p:nvSpPr>
        <p:spPr/>
        <p:txBody>
          <a:bodyPr>
            <a:normAutofit fontScale="90000"/>
          </a:bodyPr>
          <a:lstStyle/>
          <a:p>
            <a:pPr algn="ctr"/>
            <a:r>
              <a:rPr lang="fr-BE" dirty="0"/>
              <a:t>Diversité européenne : dispositifs de soutien à l’intégration dans une classe « ordinaire »</a:t>
            </a:r>
          </a:p>
        </p:txBody>
      </p:sp>
      <p:sp>
        <p:nvSpPr>
          <p:cNvPr id="3" name="Espace réservé du contenu 2">
            <a:extLst>
              <a:ext uri="{FF2B5EF4-FFF2-40B4-BE49-F238E27FC236}">
                <a16:creationId xmlns:a16="http://schemas.microsoft.com/office/drawing/2014/main" id="{9B78041D-BD3B-4A18-A745-0A9F9B41F983}"/>
              </a:ext>
            </a:extLst>
          </p:cNvPr>
          <p:cNvSpPr>
            <a:spLocks noGrp="1"/>
          </p:cNvSpPr>
          <p:nvPr>
            <p:ph idx="1"/>
          </p:nvPr>
        </p:nvSpPr>
        <p:spPr/>
        <p:txBody>
          <a:bodyPr/>
          <a:lstStyle/>
          <a:p>
            <a:pPr marL="0" indent="0" algn="ctr">
              <a:buNone/>
            </a:pPr>
            <a:r>
              <a:rPr lang="fr-BE" sz="2400" b="1" dirty="0"/>
              <a:t>Eléments de réflexion </a:t>
            </a:r>
          </a:p>
          <a:p>
            <a:pPr marL="0" indent="0">
              <a:buNone/>
            </a:pPr>
            <a:endParaRPr lang="fr-BE" dirty="0"/>
          </a:p>
          <a:p>
            <a:pPr>
              <a:buFontTx/>
              <a:buChar char="-"/>
            </a:pPr>
            <a:r>
              <a:rPr lang="fr-BE" sz="3200" dirty="0"/>
              <a:t>Charge cognitive </a:t>
            </a:r>
          </a:p>
          <a:p>
            <a:pPr>
              <a:buFontTx/>
              <a:buChar char="-"/>
            </a:pPr>
            <a:r>
              <a:rPr lang="fr-BE" sz="3200" dirty="0"/>
              <a:t>Quels objectifs pédagogiques? </a:t>
            </a:r>
          </a:p>
          <a:p>
            <a:pPr>
              <a:buFontTx/>
              <a:buChar char="-"/>
            </a:pPr>
            <a:r>
              <a:rPr lang="fr-BE" sz="3200" dirty="0"/>
              <a:t>Parallèle avec aménagements raisonnables </a:t>
            </a:r>
          </a:p>
        </p:txBody>
      </p:sp>
    </p:spTree>
    <p:extLst>
      <p:ext uri="{BB962C8B-B14F-4D97-AF65-F5344CB8AC3E}">
        <p14:creationId xmlns:p14="http://schemas.microsoft.com/office/powerpoint/2010/main" val="192184639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D81878F-954B-A613-2650-11345AD08E69}"/>
              </a:ext>
            </a:extLst>
          </p:cNvPr>
          <p:cNvSpPr>
            <a:spLocks noGrp="1"/>
          </p:cNvSpPr>
          <p:nvPr>
            <p:ph type="title"/>
          </p:nvPr>
        </p:nvSpPr>
        <p:spPr/>
        <p:txBody>
          <a:bodyPr>
            <a:normAutofit/>
          </a:bodyPr>
          <a:lstStyle/>
          <a:p>
            <a:pPr algn="ctr"/>
            <a:r>
              <a:rPr lang="fr-BE" dirty="0"/>
              <a:t>Diversité européenne : dispositifs interculturels </a:t>
            </a:r>
          </a:p>
        </p:txBody>
      </p:sp>
      <p:sp>
        <p:nvSpPr>
          <p:cNvPr id="3" name="Espace réservé du contenu 2">
            <a:extLst>
              <a:ext uri="{FF2B5EF4-FFF2-40B4-BE49-F238E27FC236}">
                <a16:creationId xmlns:a16="http://schemas.microsoft.com/office/drawing/2014/main" id="{D9DB82BA-700E-1C56-F185-BD83B336A2DD}"/>
              </a:ext>
            </a:extLst>
          </p:cNvPr>
          <p:cNvSpPr>
            <a:spLocks noGrp="1"/>
          </p:cNvSpPr>
          <p:nvPr>
            <p:ph idx="1"/>
          </p:nvPr>
        </p:nvSpPr>
        <p:spPr/>
        <p:txBody>
          <a:bodyPr>
            <a:normAutofit/>
          </a:bodyPr>
          <a:lstStyle/>
          <a:p>
            <a:pPr algn="just"/>
            <a:r>
              <a:rPr lang="fr-BE" sz="2800" b="1" dirty="0"/>
              <a:t>Enseignement de la langue maternelle</a:t>
            </a:r>
            <a:r>
              <a:rPr lang="fr-BE" sz="2800" dirty="0"/>
              <a:t>.</a:t>
            </a:r>
          </a:p>
          <a:p>
            <a:pPr algn="just"/>
            <a:r>
              <a:rPr lang="fr-BE" sz="2800" dirty="0"/>
              <a:t> </a:t>
            </a:r>
            <a:r>
              <a:rPr lang="fr-BE" sz="2800" b="1" dirty="0"/>
              <a:t>Médiation culturelle / interculturelle</a:t>
            </a:r>
            <a:endParaRPr lang="fr-BE" sz="2800" dirty="0"/>
          </a:p>
          <a:p>
            <a:pPr algn="just"/>
            <a:r>
              <a:rPr lang="fr-BE" sz="2800" b="1" dirty="0"/>
              <a:t>Formation initiale des enseignants</a:t>
            </a:r>
            <a:r>
              <a:rPr lang="fr-BE" sz="2800" dirty="0"/>
              <a:t>. Ex : Belgique (</a:t>
            </a:r>
            <a:r>
              <a:rPr lang="fr-BE" sz="2800" dirty="0" err="1"/>
              <a:t>Wolfs</a:t>
            </a:r>
            <a:r>
              <a:rPr lang="fr-BE" sz="2800" dirty="0"/>
              <a:t>, 2022), Autriche. </a:t>
            </a:r>
          </a:p>
          <a:p>
            <a:pPr algn="just"/>
            <a:r>
              <a:rPr lang="fr-BE" sz="2800" b="1" dirty="0"/>
              <a:t>Trianguler la relation parents – élèves – enseignants</a:t>
            </a:r>
            <a:r>
              <a:rPr lang="fr-BE" sz="2800" dirty="0"/>
              <a:t>. Ex : Grèce</a:t>
            </a:r>
          </a:p>
          <a:p>
            <a:pPr marL="0" indent="0">
              <a:buNone/>
            </a:pPr>
            <a:endParaRPr lang="fr-BE" dirty="0"/>
          </a:p>
        </p:txBody>
      </p:sp>
    </p:spTree>
    <p:extLst>
      <p:ext uri="{BB962C8B-B14F-4D97-AF65-F5344CB8AC3E}">
        <p14:creationId xmlns:p14="http://schemas.microsoft.com/office/powerpoint/2010/main" val="419262753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FA1E457-05A6-B36B-4546-A2207D7F755F}"/>
              </a:ext>
            </a:extLst>
          </p:cNvPr>
          <p:cNvSpPr>
            <a:spLocks noGrp="1"/>
          </p:cNvSpPr>
          <p:nvPr>
            <p:ph type="title"/>
          </p:nvPr>
        </p:nvSpPr>
        <p:spPr/>
        <p:txBody>
          <a:bodyPr/>
          <a:lstStyle/>
          <a:p>
            <a:pPr algn="ctr"/>
            <a:r>
              <a:rPr lang="fr-BE" dirty="0"/>
              <a:t>Diversité européenne : dispositifs interculturels </a:t>
            </a:r>
          </a:p>
        </p:txBody>
      </p:sp>
      <p:sp>
        <p:nvSpPr>
          <p:cNvPr id="3" name="Espace réservé du contenu 2">
            <a:extLst>
              <a:ext uri="{FF2B5EF4-FFF2-40B4-BE49-F238E27FC236}">
                <a16:creationId xmlns:a16="http://schemas.microsoft.com/office/drawing/2014/main" id="{92C5F278-5961-7483-2600-9AC1F99944AE}"/>
              </a:ext>
            </a:extLst>
          </p:cNvPr>
          <p:cNvSpPr>
            <a:spLocks noGrp="1"/>
          </p:cNvSpPr>
          <p:nvPr>
            <p:ph idx="1"/>
          </p:nvPr>
        </p:nvSpPr>
        <p:spPr/>
        <p:txBody>
          <a:bodyPr>
            <a:normAutofit/>
          </a:bodyPr>
          <a:lstStyle/>
          <a:p>
            <a:r>
              <a:rPr lang="fr-BE" sz="3600" dirty="0"/>
              <a:t>Quelle place pour les « compétences interculturelles » (</a:t>
            </a:r>
            <a:r>
              <a:rPr lang="fr-BE" sz="3600" dirty="0" err="1"/>
              <a:t>Manço</a:t>
            </a:r>
            <a:r>
              <a:rPr lang="fr-BE" sz="3600" dirty="0"/>
              <a:t>, 2002) à l’école ? </a:t>
            </a:r>
          </a:p>
        </p:txBody>
      </p:sp>
    </p:spTree>
    <p:extLst>
      <p:ext uri="{BB962C8B-B14F-4D97-AF65-F5344CB8AC3E}">
        <p14:creationId xmlns:p14="http://schemas.microsoft.com/office/powerpoint/2010/main" val="273903672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91D78C5-BC99-4731-876F-97B7BA1A3BCF}"/>
              </a:ext>
            </a:extLst>
          </p:cNvPr>
          <p:cNvSpPr>
            <a:spLocks noGrp="1"/>
          </p:cNvSpPr>
          <p:nvPr>
            <p:ph type="title"/>
          </p:nvPr>
        </p:nvSpPr>
        <p:spPr/>
        <p:txBody>
          <a:bodyPr/>
          <a:lstStyle/>
          <a:p>
            <a:pPr algn="ctr"/>
            <a:r>
              <a:rPr lang="fr-BE" dirty="0"/>
              <a:t>Sources </a:t>
            </a:r>
          </a:p>
        </p:txBody>
      </p:sp>
      <p:sp>
        <p:nvSpPr>
          <p:cNvPr id="3" name="Espace réservé du contenu 2">
            <a:extLst>
              <a:ext uri="{FF2B5EF4-FFF2-40B4-BE49-F238E27FC236}">
                <a16:creationId xmlns:a16="http://schemas.microsoft.com/office/drawing/2014/main" id="{60EE9FD8-2CFA-9154-EFEF-20B313D04C3F}"/>
              </a:ext>
            </a:extLst>
          </p:cNvPr>
          <p:cNvSpPr>
            <a:spLocks noGrp="1"/>
          </p:cNvSpPr>
          <p:nvPr>
            <p:ph idx="1"/>
          </p:nvPr>
        </p:nvSpPr>
        <p:spPr/>
        <p:txBody>
          <a:bodyPr>
            <a:normAutofit fontScale="92500"/>
          </a:bodyPr>
          <a:lstStyle/>
          <a:p>
            <a:pPr marL="0" indent="0" algn="just">
              <a:buNone/>
            </a:pPr>
            <a:r>
              <a:rPr lang="fr-FR" sz="1800" dirty="0" err="1">
                <a:effectLst/>
                <a:latin typeface="Calibri" panose="020F0502020204030204" pitchFamily="34" charset="0"/>
                <a:ea typeface="Times New Roman" panose="02020603050405020304" pitchFamily="18" charset="0"/>
                <a:cs typeface="Times New Roman" panose="02020603050405020304" pitchFamily="18" charset="0"/>
              </a:rPr>
              <a:t>Degée</a:t>
            </a:r>
            <a:r>
              <a:rPr lang="fr-FR" sz="1800" dirty="0">
                <a:effectLst/>
                <a:latin typeface="Calibri" panose="020F0502020204030204" pitchFamily="34" charset="0"/>
                <a:ea typeface="Times New Roman" panose="02020603050405020304" pitchFamily="18" charset="0"/>
                <a:cs typeface="Times New Roman" panose="02020603050405020304" pitchFamily="18" charset="0"/>
              </a:rPr>
              <a:t>, S. &amp; </a:t>
            </a:r>
            <a:r>
              <a:rPr lang="fr-FR" sz="1800" dirty="0" err="1">
                <a:effectLst/>
                <a:latin typeface="Calibri" panose="020F0502020204030204" pitchFamily="34" charset="0"/>
                <a:ea typeface="Times New Roman" panose="02020603050405020304" pitchFamily="18" charset="0"/>
                <a:cs typeface="Times New Roman" panose="02020603050405020304" pitchFamily="18" charset="0"/>
              </a:rPr>
              <a:t>Manço</a:t>
            </a:r>
            <a:r>
              <a:rPr lang="fr-FR" sz="1800" dirty="0">
                <a:effectLst/>
                <a:latin typeface="Calibri" panose="020F0502020204030204" pitchFamily="34" charset="0"/>
                <a:ea typeface="Times New Roman" panose="02020603050405020304" pitchFamily="18" charset="0"/>
                <a:cs typeface="Times New Roman" panose="02020603050405020304" pitchFamily="18" charset="0"/>
              </a:rPr>
              <a:t>, A. (2023). "Au fond de la classe" : discrimination systémique des jeunes dits "issus de l'immigration" à l'école belge francophone. In Carr, R., Thésée, G. &amp; Rivas-Sanchez, E. (</a:t>
            </a:r>
            <a:r>
              <a:rPr lang="fr-FR" sz="1800" dirty="0" err="1">
                <a:effectLst/>
                <a:latin typeface="Calibri" panose="020F0502020204030204" pitchFamily="34" charset="0"/>
                <a:ea typeface="Times New Roman" panose="02020603050405020304" pitchFamily="18" charset="0"/>
                <a:cs typeface="Times New Roman" panose="02020603050405020304" pitchFamily="18" charset="0"/>
              </a:rPr>
              <a:t>Dir</a:t>
            </a:r>
            <a:r>
              <a:rPr lang="fr-FR" sz="1800" dirty="0">
                <a:effectLst/>
                <a:latin typeface="Calibri" panose="020F0502020204030204" pitchFamily="34" charset="0"/>
                <a:ea typeface="Times New Roman" panose="02020603050405020304" pitchFamily="18" charset="0"/>
                <a:cs typeface="Times New Roman" panose="02020603050405020304" pitchFamily="18" charset="0"/>
              </a:rPr>
              <a:t>.), </a:t>
            </a:r>
            <a:r>
              <a:rPr lang="fr-FR" sz="1800" i="1" dirty="0">
                <a:effectLst/>
                <a:latin typeface="Calibri" panose="020F0502020204030204" pitchFamily="34" charset="0"/>
                <a:ea typeface="Times New Roman" panose="02020603050405020304" pitchFamily="18" charset="0"/>
                <a:cs typeface="Times New Roman" panose="02020603050405020304" pitchFamily="18" charset="0"/>
              </a:rPr>
              <a:t>L'Epicentre : Démocratie, Eco-citoyenneté mondiale et éducation </a:t>
            </a:r>
            <a:r>
              <a:rPr lang="fr-FR" sz="1800" i="1" dirty="0" err="1">
                <a:effectLst/>
                <a:latin typeface="Calibri" panose="020F0502020204030204" pitchFamily="34" charset="0"/>
                <a:ea typeface="Times New Roman" panose="02020603050405020304" pitchFamily="18" charset="0"/>
                <a:cs typeface="Times New Roman" panose="02020603050405020304" pitchFamily="18" charset="0"/>
              </a:rPr>
              <a:t>transformatoire</a:t>
            </a:r>
            <a:r>
              <a:rPr lang="fr-FR" sz="1800" i="1" dirty="0">
                <a:effectLst/>
                <a:latin typeface="Calibri" panose="020F0502020204030204" pitchFamily="34" charset="0"/>
                <a:ea typeface="Times New Roman" panose="02020603050405020304" pitchFamily="18" charset="0"/>
                <a:cs typeface="Times New Roman" panose="02020603050405020304" pitchFamily="18" charset="0"/>
              </a:rPr>
              <a:t>. </a:t>
            </a:r>
            <a:r>
              <a:rPr lang="fr-FR" sz="1800" dirty="0">
                <a:effectLst/>
                <a:latin typeface="Calibri" panose="020F0502020204030204" pitchFamily="34" charset="0"/>
                <a:ea typeface="Times New Roman" panose="02020603050405020304" pitchFamily="18" charset="0"/>
                <a:cs typeface="Times New Roman" panose="02020603050405020304" pitchFamily="18" charset="0"/>
              </a:rPr>
              <a:t>New York : Dio </a:t>
            </a:r>
            <a:r>
              <a:rPr lang="fr-FR" sz="1800" dirty="0" err="1">
                <a:effectLst/>
                <a:latin typeface="Calibri" panose="020F0502020204030204" pitchFamily="34" charset="0"/>
                <a:ea typeface="Times New Roman" panose="02020603050405020304" pitchFamily="18" charset="0"/>
                <a:cs typeface="Times New Roman" panose="02020603050405020304" pitchFamily="18" charset="0"/>
              </a:rPr>
              <a:t>Press</a:t>
            </a:r>
            <a:r>
              <a:rPr lang="fr-FR" sz="1800" dirty="0">
                <a:effectLst/>
                <a:latin typeface="Calibri" panose="020F0502020204030204" pitchFamily="34" charset="0"/>
                <a:ea typeface="Times New Roman" panose="02020603050405020304" pitchFamily="18" charset="0"/>
                <a:cs typeface="Times New Roman" panose="02020603050405020304" pitchFamily="18" charset="0"/>
              </a:rPr>
              <a:t>. </a:t>
            </a:r>
            <a:endParaRPr lang="fr-BE" dirty="0"/>
          </a:p>
          <a:p>
            <a:pPr marL="0" indent="0" algn="just">
              <a:buNone/>
            </a:pPr>
            <a:r>
              <a:rPr lang="fr-FR" sz="1800" dirty="0" err="1">
                <a:effectLst/>
                <a:latin typeface="Calibri" panose="020F0502020204030204" pitchFamily="34" charset="0"/>
                <a:ea typeface="Times New Roman" panose="02020603050405020304" pitchFamily="18" charset="0"/>
                <a:cs typeface="Times New Roman" panose="02020603050405020304" pitchFamily="18" charset="0"/>
              </a:rPr>
              <a:t>Degée</a:t>
            </a:r>
            <a:r>
              <a:rPr lang="fr-FR" sz="1800" dirty="0">
                <a:effectLst/>
                <a:latin typeface="Calibri" panose="020F0502020204030204" pitchFamily="34" charset="0"/>
                <a:ea typeface="Times New Roman" panose="02020603050405020304" pitchFamily="18" charset="0"/>
                <a:cs typeface="Times New Roman" panose="02020603050405020304" pitchFamily="18" charset="0"/>
              </a:rPr>
              <a:t>, S. (2023). Quand des professionnelles de la petite enfance se représentent les punitions corporelles : entre méconnaissance du droit et </a:t>
            </a:r>
            <a:r>
              <a:rPr lang="fr-FR" sz="1800" dirty="0" err="1">
                <a:effectLst/>
                <a:latin typeface="Calibri" panose="020F0502020204030204" pitchFamily="34" charset="0"/>
                <a:ea typeface="Times New Roman" panose="02020603050405020304" pitchFamily="18" charset="0"/>
                <a:cs typeface="Times New Roman" panose="02020603050405020304" pitchFamily="18" charset="0"/>
              </a:rPr>
              <a:t>altérisation</a:t>
            </a:r>
            <a:r>
              <a:rPr lang="fr-FR" sz="1800" dirty="0">
                <a:effectLst/>
                <a:latin typeface="Calibri" panose="020F0502020204030204" pitchFamily="34" charset="0"/>
                <a:ea typeface="Times New Roman" panose="02020603050405020304" pitchFamily="18" charset="0"/>
                <a:cs typeface="Times New Roman" panose="02020603050405020304" pitchFamily="18" charset="0"/>
              </a:rPr>
              <a:t>. In Montandon, F., </a:t>
            </a:r>
            <a:r>
              <a:rPr lang="fr-FR" sz="1800" dirty="0" err="1">
                <a:effectLst/>
                <a:latin typeface="Calibri" panose="020F0502020204030204" pitchFamily="34" charset="0"/>
                <a:ea typeface="Times New Roman" panose="02020603050405020304" pitchFamily="18" charset="0"/>
                <a:cs typeface="Times New Roman" panose="02020603050405020304" pitchFamily="18" charset="0"/>
              </a:rPr>
              <a:t>Mbiatong</a:t>
            </a:r>
            <a:r>
              <a:rPr lang="fr-FR" sz="1800" dirty="0">
                <a:effectLst/>
                <a:latin typeface="Calibri" panose="020F0502020204030204" pitchFamily="34" charset="0"/>
                <a:ea typeface="Times New Roman" panose="02020603050405020304" pitchFamily="18" charset="0"/>
                <a:cs typeface="Times New Roman" panose="02020603050405020304" pitchFamily="18" charset="0"/>
              </a:rPr>
              <a:t>, J. &amp; Mounir, H. (</a:t>
            </a:r>
            <a:r>
              <a:rPr lang="fr-FR" sz="1800" dirty="0" err="1">
                <a:effectLst/>
                <a:latin typeface="Calibri" panose="020F0502020204030204" pitchFamily="34" charset="0"/>
                <a:ea typeface="Times New Roman" panose="02020603050405020304" pitchFamily="18" charset="0"/>
                <a:cs typeface="Times New Roman" panose="02020603050405020304" pitchFamily="18" charset="0"/>
              </a:rPr>
              <a:t>Dir</a:t>
            </a:r>
            <a:r>
              <a:rPr lang="fr-FR" sz="1800" dirty="0">
                <a:effectLst/>
                <a:latin typeface="Calibri" panose="020F0502020204030204" pitchFamily="34" charset="0"/>
                <a:ea typeface="Times New Roman" panose="02020603050405020304" pitchFamily="18" charset="0"/>
                <a:cs typeface="Times New Roman" panose="02020603050405020304" pitchFamily="18" charset="0"/>
              </a:rPr>
              <a:t>.), </a:t>
            </a:r>
            <a:r>
              <a:rPr lang="fr-FR" sz="1800" i="1" dirty="0">
                <a:effectLst/>
                <a:latin typeface="Calibri" panose="020F0502020204030204" pitchFamily="34" charset="0"/>
                <a:ea typeface="Times New Roman" panose="02020603050405020304" pitchFamily="18" charset="0"/>
                <a:cs typeface="Times New Roman" panose="02020603050405020304" pitchFamily="18" charset="0"/>
              </a:rPr>
              <a:t>La société inclusive à l’épreuve de l’interculturel. </a:t>
            </a:r>
            <a:r>
              <a:rPr lang="fr-FR" sz="1800" dirty="0">
                <a:effectLst/>
                <a:latin typeface="Calibri" panose="020F0502020204030204" pitchFamily="34" charset="0"/>
                <a:ea typeface="Times New Roman" panose="02020603050405020304" pitchFamily="18" charset="0"/>
                <a:cs typeface="Times New Roman" panose="02020603050405020304" pitchFamily="18" charset="0"/>
              </a:rPr>
              <a:t>Paris : L'Harmattan. </a:t>
            </a:r>
          </a:p>
          <a:p>
            <a:pPr marL="0" indent="0" algn="just">
              <a:buNone/>
            </a:pPr>
            <a:r>
              <a:rPr lang="fr-FR" sz="1800" dirty="0" err="1">
                <a:effectLst/>
                <a:latin typeface="Calibri" panose="020F0502020204030204" pitchFamily="34" charset="0"/>
                <a:ea typeface="Times New Roman" panose="02020603050405020304" pitchFamily="18" charset="0"/>
                <a:cs typeface="Calibri" panose="020F0502020204030204" pitchFamily="34" charset="0"/>
              </a:rPr>
              <a:t>Degée</a:t>
            </a:r>
            <a:r>
              <a:rPr lang="fr-FR" sz="1800" dirty="0">
                <a:effectLst/>
                <a:latin typeface="Calibri" panose="020F0502020204030204" pitchFamily="34" charset="0"/>
                <a:ea typeface="Times New Roman" panose="02020603050405020304" pitchFamily="18" charset="0"/>
                <a:cs typeface="Calibri" panose="020F0502020204030204" pitchFamily="34" charset="0"/>
              </a:rPr>
              <a:t>, S. (2019). Les châtiments corporels en contexte multiculturel : regards de professionnels de la petite enfance. In Barras, C. et </a:t>
            </a:r>
            <a:r>
              <a:rPr lang="fr-FR" sz="1800" dirty="0" err="1">
                <a:effectLst/>
                <a:latin typeface="Calibri" panose="020F0502020204030204" pitchFamily="34" charset="0"/>
                <a:ea typeface="Times New Roman" panose="02020603050405020304" pitchFamily="18" charset="0"/>
                <a:cs typeface="Calibri" panose="020F0502020204030204" pitchFamily="34" charset="0"/>
              </a:rPr>
              <a:t>Manço</a:t>
            </a:r>
            <a:r>
              <a:rPr lang="fr-FR" sz="1800" dirty="0">
                <a:effectLst/>
                <a:latin typeface="Calibri" panose="020F0502020204030204" pitchFamily="34" charset="0"/>
                <a:ea typeface="Times New Roman" panose="02020603050405020304" pitchFamily="18" charset="0"/>
                <a:cs typeface="Calibri" panose="020F0502020204030204" pitchFamily="34" charset="0"/>
              </a:rPr>
              <a:t>, A. (</a:t>
            </a:r>
            <a:r>
              <a:rPr lang="fr-FR" sz="1800" dirty="0" err="1">
                <a:effectLst/>
                <a:latin typeface="Calibri" panose="020F0502020204030204" pitchFamily="34" charset="0"/>
                <a:ea typeface="Times New Roman" panose="02020603050405020304" pitchFamily="18" charset="0"/>
                <a:cs typeface="Calibri" panose="020F0502020204030204" pitchFamily="34" charset="0"/>
              </a:rPr>
              <a:t>Dir</a:t>
            </a:r>
            <a:r>
              <a:rPr lang="fr-FR" sz="1800" dirty="0">
                <a:effectLst/>
                <a:latin typeface="Calibri" panose="020F0502020204030204" pitchFamily="34" charset="0"/>
                <a:ea typeface="Times New Roman" panose="02020603050405020304" pitchFamily="18" charset="0"/>
                <a:cs typeface="Calibri" panose="020F0502020204030204" pitchFamily="34" charset="0"/>
              </a:rPr>
              <a:t>.), </a:t>
            </a:r>
            <a:r>
              <a:rPr lang="fr-FR" sz="1800" i="1" dirty="0">
                <a:effectLst/>
                <a:latin typeface="Calibri" panose="020F0502020204030204" pitchFamily="34" charset="0"/>
                <a:ea typeface="Times New Roman" panose="02020603050405020304" pitchFamily="18" charset="0"/>
                <a:cs typeface="Calibri" panose="020F0502020204030204" pitchFamily="34" charset="0"/>
              </a:rPr>
              <a:t>L’accompagnement des familles : entre réparation et créativité.</a:t>
            </a:r>
            <a:r>
              <a:rPr lang="fr-FR" sz="1800" dirty="0">
                <a:effectLst/>
                <a:latin typeface="Calibri" panose="020F0502020204030204" pitchFamily="34" charset="0"/>
                <a:ea typeface="Times New Roman" panose="02020603050405020304" pitchFamily="18" charset="0"/>
                <a:cs typeface="Calibri" panose="020F0502020204030204" pitchFamily="34" charset="0"/>
              </a:rPr>
              <a:t> (pp. 117-130). Paris : L’Harmattan. </a:t>
            </a:r>
            <a:endParaRPr lang="fr-BE" sz="1800" dirty="0">
              <a:effectLst/>
              <a:latin typeface="Calibri" panose="020F0502020204030204" pitchFamily="34" charset="0"/>
              <a:ea typeface="Times New Roman" panose="02020603050405020304" pitchFamily="18" charset="0"/>
              <a:cs typeface="Calibri" panose="020F0502020204030204" pitchFamily="34" charset="0"/>
            </a:endParaRPr>
          </a:p>
          <a:p>
            <a:pPr marL="0" indent="0" algn="just">
              <a:buNone/>
            </a:pPr>
            <a:r>
              <a:rPr lang="fr-FR" sz="1800" dirty="0" err="1">
                <a:effectLst/>
                <a:latin typeface="Calibri" panose="020F0502020204030204" pitchFamily="34" charset="0"/>
                <a:ea typeface="Times New Roman" panose="02020603050405020304" pitchFamily="18" charset="0"/>
                <a:cs typeface="Times New Roman" panose="02020603050405020304" pitchFamily="18" charset="0"/>
              </a:rPr>
              <a:t>Degée</a:t>
            </a:r>
            <a:r>
              <a:rPr lang="fr-FR" sz="1800" dirty="0">
                <a:effectLst/>
                <a:latin typeface="Calibri" panose="020F0502020204030204" pitchFamily="34" charset="0"/>
                <a:ea typeface="Times New Roman" panose="02020603050405020304" pitchFamily="18" charset="0"/>
                <a:cs typeface="Times New Roman" panose="02020603050405020304" pitchFamily="18" charset="0"/>
              </a:rPr>
              <a:t>, S. (2021). Être réfugié syrien et étudier : parcours et dispositifs au sein de l’enseignement supérieur. In </a:t>
            </a:r>
            <a:r>
              <a:rPr lang="fr-FR" sz="1800" dirty="0" err="1">
                <a:effectLst/>
                <a:latin typeface="Calibri" panose="020F0502020204030204" pitchFamily="34" charset="0"/>
                <a:ea typeface="Times New Roman" panose="02020603050405020304" pitchFamily="18" charset="0"/>
                <a:cs typeface="Times New Roman" panose="02020603050405020304" pitchFamily="18" charset="0"/>
              </a:rPr>
              <a:t>Degée</a:t>
            </a:r>
            <a:r>
              <a:rPr lang="fr-FR" sz="1800" dirty="0">
                <a:effectLst/>
                <a:latin typeface="Calibri" panose="020F0502020204030204" pitchFamily="34" charset="0"/>
                <a:ea typeface="Times New Roman" panose="02020603050405020304" pitchFamily="18" charset="0"/>
                <a:cs typeface="Times New Roman" panose="02020603050405020304" pitchFamily="18" charset="0"/>
              </a:rPr>
              <a:t>, S. et </a:t>
            </a:r>
            <a:r>
              <a:rPr lang="fr-FR" sz="1800" dirty="0" err="1">
                <a:effectLst/>
                <a:latin typeface="Calibri" panose="020F0502020204030204" pitchFamily="34" charset="0"/>
                <a:ea typeface="Times New Roman" panose="02020603050405020304" pitchFamily="18" charset="0"/>
                <a:cs typeface="Times New Roman" panose="02020603050405020304" pitchFamily="18" charset="0"/>
              </a:rPr>
              <a:t>Manço</a:t>
            </a:r>
            <a:r>
              <a:rPr lang="fr-FR" sz="1800" dirty="0">
                <a:effectLst/>
                <a:latin typeface="Calibri" panose="020F0502020204030204" pitchFamily="34" charset="0"/>
                <a:ea typeface="Times New Roman" panose="02020603050405020304" pitchFamily="18" charset="0"/>
                <a:cs typeface="Times New Roman" panose="02020603050405020304" pitchFamily="18" charset="0"/>
              </a:rPr>
              <a:t>, A. (</a:t>
            </a:r>
            <a:r>
              <a:rPr lang="fr-FR" sz="1800" dirty="0" err="1">
                <a:effectLst/>
                <a:latin typeface="Calibri" panose="020F0502020204030204" pitchFamily="34" charset="0"/>
                <a:ea typeface="Times New Roman" panose="02020603050405020304" pitchFamily="18" charset="0"/>
                <a:cs typeface="Times New Roman" panose="02020603050405020304" pitchFamily="18" charset="0"/>
              </a:rPr>
              <a:t>Dir</a:t>
            </a:r>
            <a:r>
              <a:rPr lang="fr-FR" sz="1800" dirty="0">
                <a:effectLst/>
                <a:latin typeface="Calibri" panose="020F0502020204030204" pitchFamily="34" charset="0"/>
                <a:ea typeface="Times New Roman" panose="02020603050405020304" pitchFamily="18" charset="0"/>
                <a:cs typeface="Times New Roman" panose="02020603050405020304" pitchFamily="18" charset="0"/>
              </a:rPr>
              <a:t>.), </a:t>
            </a:r>
            <a:r>
              <a:rPr lang="fr-FR" sz="1800" i="1" dirty="0">
                <a:effectLst/>
                <a:latin typeface="Calibri" panose="020F0502020204030204" pitchFamily="34" charset="0"/>
                <a:ea typeface="Times New Roman" panose="02020603050405020304" pitchFamily="18" charset="0"/>
                <a:cs typeface="Times New Roman" panose="02020603050405020304" pitchFamily="18" charset="0"/>
              </a:rPr>
              <a:t>Une décennie d’exil syrien : présences et inclusion en Europe. </a:t>
            </a:r>
            <a:r>
              <a:rPr lang="fr-FR" sz="1800" dirty="0">
                <a:effectLst/>
                <a:latin typeface="Calibri" panose="020F0502020204030204" pitchFamily="34" charset="0"/>
                <a:ea typeface="Times New Roman" panose="02020603050405020304" pitchFamily="18" charset="0"/>
                <a:cs typeface="Times New Roman" panose="02020603050405020304" pitchFamily="18" charset="0"/>
              </a:rPr>
              <a:t>Paris : L’Harmattan. </a:t>
            </a:r>
          </a:p>
          <a:p>
            <a:pPr marL="0" indent="0">
              <a:buNone/>
            </a:pPr>
            <a:endParaRPr lang="fr-BE" dirty="0"/>
          </a:p>
        </p:txBody>
      </p:sp>
    </p:spTree>
    <p:extLst>
      <p:ext uri="{BB962C8B-B14F-4D97-AF65-F5344CB8AC3E}">
        <p14:creationId xmlns:p14="http://schemas.microsoft.com/office/powerpoint/2010/main" val="239895706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37487A4-7087-8D0B-7353-BB767E1A61A2}"/>
              </a:ext>
            </a:extLst>
          </p:cNvPr>
          <p:cNvSpPr>
            <a:spLocks noGrp="1"/>
          </p:cNvSpPr>
          <p:nvPr>
            <p:ph type="title"/>
          </p:nvPr>
        </p:nvSpPr>
        <p:spPr/>
        <p:txBody>
          <a:bodyPr/>
          <a:lstStyle/>
          <a:p>
            <a:pPr algn="ctr"/>
            <a:r>
              <a:rPr lang="fr-BE" dirty="0"/>
              <a:t>Sources </a:t>
            </a:r>
          </a:p>
        </p:txBody>
      </p:sp>
      <p:sp>
        <p:nvSpPr>
          <p:cNvPr id="3" name="Espace réservé du contenu 2">
            <a:extLst>
              <a:ext uri="{FF2B5EF4-FFF2-40B4-BE49-F238E27FC236}">
                <a16:creationId xmlns:a16="http://schemas.microsoft.com/office/drawing/2014/main" id="{6AF0FAD3-9481-8B79-5CED-22E616F0FD77}"/>
              </a:ext>
            </a:extLst>
          </p:cNvPr>
          <p:cNvSpPr>
            <a:spLocks noGrp="1"/>
          </p:cNvSpPr>
          <p:nvPr>
            <p:ph idx="1"/>
          </p:nvPr>
        </p:nvSpPr>
        <p:spPr/>
        <p:txBody>
          <a:bodyPr>
            <a:normAutofit/>
          </a:bodyPr>
          <a:lstStyle/>
          <a:p>
            <a:pPr marL="0" indent="0" algn="just">
              <a:buNone/>
            </a:pPr>
            <a:r>
              <a:rPr lang="fr-FR" sz="2000" dirty="0" err="1">
                <a:effectLst/>
                <a:latin typeface="Calibri" panose="020F0502020204030204" pitchFamily="34" charset="0"/>
                <a:ea typeface="Times New Roman" panose="02020603050405020304" pitchFamily="18" charset="0"/>
                <a:cs typeface="Times New Roman" panose="02020603050405020304" pitchFamily="18" charset="0"/>
              </a:rPr>
              <a:t>Degée</a:t>
            </a:r>
            <a:r>
              <a:rPr lang="fr-FR" sz="2000" dirty="0">
                <a:effectLst/>
                <a:latin typeface="Calibri" panose="020F0502020204030204" pitchFamily="34" charset="0"/>
                <a:ea typeface="Times New Roman" panose="02020603050405020304" pitchFamily="18" charset="0"/>
                <a:cs typeface="Times New Roman" panose="02020603050405020304" pitchFamily="18" charset="0"/>
              </a:rPr>
              <a:t>, S. (2021). Être réfugié syrien et étudier : parcours et dispositifs au sein de l’enseignement supérieur. In </a:t>
            </a:r>
            <a:r>
              <a:rPr lang="fr-FR" sz="2000" dirty="0" err="1">
                <a:effectLst/>
                <a:latin typeface="Calibri" panose="020F0502020204030204" pitchFamily="34" charset="0"/>
                <a:ea typeface="Times New Roman" panose="02020603050405020304" pitchFamily="18" charset="0"/>
                <a:cs typeface="Times New Roman" panose="02020603050405020304" pitchFamily="18" charset="0"/>
              </a:rPr>
              <a:t>Degée</a:t>
            </a:r>
            <a:r>
              <a:rPr lang="fr-FR" sz="2000" dirty="0">
                <a:effectLst/>
                <a:latin typeface="Calibri" panose="020F0502020204030204" pitchFamily="34" charset="0"/>
                <a:ea typeface="Times New Roman" panose="02020603050405020304" pitchFamily="18" charset="0"/>
                <a:cs typeface="Times New Roman" panose="02020603050405020304" pitchFamily="18" charset="0"/>
              </a:rPr>
              <a:t>, S. et </a:t>
            </a:r>
            <a:r>
              <a:rPr lang="fr-FR" sz="2000" dirty="0" err="1">
                <a:effectLst/>
                <a:latin typeface="Calibri" panose="020F0502020204030204" pitchFamily="34" charset="0"/>
                <a:ea typeface="Times New Roman" panose="02020603050405020304" pitchFamily="18" charset="0"/>
                <a:cs typeface="Times New Roman" panose="02020603050405020304" pitchFamily="18" charset="0"/>
              </a:rPr>
              <a:t>Manço</a:t>
            </a:r>
            <a:r>
              <a:rPr lang="fr-FR" sz="2000" dirty="0">
                <a:effectLst/>
                <a:latin typeface="Calibri" panose="020F0502020204030204" pitchFamily="34" charset="0"/>
                <a:ea typeface="Times New Roman" panose="02020603050405020304" pitchFamily="18" charset="0"/>
                <a:cs typeface="Times New Roman" panose="02020603050405020304" pitchFamily="18" charset="0"/>
              </a:rPr>
              <a:t>, A. (</a:t>
            </a:r>
            <a:r>
              <a:rPr lang="fr-FR" sz="2000" dirty="0" err="1">
                <a:effectLst/>
                <a:latin typeface="Calibri" panose="020F0502020204030204" pitchFamily="34" charset="0"/>
                <a:ea typeface="Times New Roman" panose="02020603050405020304" pitchFamily="18" charset="0"/>
                <a:cs typeface="Times New Roman" panose="02020603050405020304" pitchFamily="18" charset="0"/>
              </a:rPr>
              <a:t>Dir</a:t>
            </a:r>
            <a:r>
              <a:rPr lang="fr-FR" sz="2000" dirty="0">
                <a:effectLst/>
                <a:latin typeface="Calibri" panose="020F0502020204030204" pitchFamily="34" charset="0"/>
                <a:ea typeface="Times New Roman" panose="02020603050405020304" pitchFamily="18" charset="0"/>
                <a:cs typeface="Times New Roman" panose="02020603050405020304" pitchFamily="18" charset="0"/>
              </a:rPr>
              <a:t>.), </a:t>
            </a:r>
            <a:r>
              <a:rPr lang="fr-FR" sz="2000" i="1" dirty="0">
                <a:effectLst/>
                <a:latin typeface="Calibri" panose="020F0502020204030204" pitchFamily="34" charset="0"/>
                <a:ea typeface="Times New Roman" panose="02020603050405020304" pitchFamily="18" charset="0"/>
                <a:cs typeface="Times New Roman" panose="02020603050405020304" pitchFamily="18" charset="0"/>
              </a:rPr>
              <a:t>Une décennie d’exil syrien : présences et inclusion en Europe. </a:t>
            </a:r>
            <a:r>
              <a:rPr lang="fr-FR" sz="2000" dirty="0">
                <a:effectLst/>
                <a:latin typeface="Calibri" panose="020F0502020204030204" pitchFamily="34" charset="0"/>
                <a:ea typeface="Times New Roman" panose="02020603050405020304" pitchFamily="18" charset="0"/>
                <a:cs typeface="Times New Roman" panose="02020603050405020304" pitchFamily="18" charset="0"/>
              </a:rPr>
              <a:t>Paris : L’Harmattan. </a:t>
            </a:r>
          </a:p>
          <a:p>
            <a:pPr marL="0" indent="0" algn="just">
              <a:buNone/>
            </a:pPr>
            <a:r>
              <a:rPr lang="fr-FR" sz="2000" dirty="0">
                <a:effectLst/>
                <a:latin typeface="Calibri" panose="020F0502020204030204" pitchFamily="34" charset="0"/>
                <a:ea typeface="Times New Roman" panose="02020603050405020304" pitchFamily="18" charset="0"/>
                <a:cs typeface="Times New Roman" panose="02020603050405020304" pitchFamily="18" charset="0"/>
              </a:rPr>
              <a:t>DREIC (2020). L’inclusion scolaire des élèves migrants au sein de l’Union européenne. </a:t>
            </a:r>
            <a:r>
              <a:rPr lang="fr-FR" sz="2000" i="1" dirty="0">
                <a:effectLst/>
                <a:latin typeface="Calibri" panose="020F0502020204030204" pitchFamily="34" charset="0"/>
                <a:ea typeface="Times New Roman" panose="02020603050405020304" pitchFamily="18" charset="0"/>
                <a:cs typeface="Times New Roman" panose="02020603050405020304" pitchFamily="18" charset="0"/>
              </a:rPr>
              <a:t>Administration et éducation, 166</a:t>
            </a:r>
            <a:r>
              <a:rPr lang="fr-FR" sz="2000" dirty="0">
                <a:effectLst/>
                <a:latin typeface="Calibri" panose="020F0502020204030204" pitchFamily="34" charset="0"/>
                <a:ea typeface="Times New Roman" panose="02020603050405020304" pitchFamily="18" charset="0"/>
                <a:cs typeface="Times New Roman" panose="02020603050405020304" pitchFamily="18" charset="0"/>
              </a:rPr>
              <a:t>, 165 – 175. </a:t>
            </a:r>
          </a:p>
          <a:p>
            <a:pPr marL="0" indent="0" algn="just">
              <a:buNone/>
            </a:pPr>
            <a:r>
              <a:rPr lang="fr-FR" sz="2000" dirty="0" err="1">
                <a:effectLst/>
                <a:latin typeface="Calibri" panose="020F0502020204030204" pitchFamily="34" charset="0"/>
                <a:ea typeface="Times New Roman" panose="02020603050405020304" pitchFamily="18" charset="0"/>
                <a:cs typeface="Times New Roman" panose="02020603050405020304" pitchFamily="18" charset="0"/>
              </a:rPr>
              <a:t>Dutrévis</a:t>
            </a:r>
            <a:r>
              <a:rPr lang="fr-FR" sz="2000" dirty="0">
                <a:effectLst/>
                <a:latin typeface="Calibri" panose="020F0502020204030204" pitchFamily="34" charset="0"/>
                <a:ea typeface="Times New Roman" panose="02020603050405020304" pitchFamily="18" charset="0"/>
                <a:cs typeface="Times New Roman" panose="02020603050405020304" pitchFamily="18" charset="0"/>
              </a:rPr>
              <a:t>, M. &amp; </a:t>
            </a:r>
            <a:r>
              <a:rPr lang="fr-FR" sz="2000" dirty="0" err="1">
                <a:effectLst/>
                <a:latin typeface="Calibri" panose="020F0502020204030204" pitchFamily="34" charset="0"/>
                <a:ea typeface="Times New Roman" panose="02020603050405020304" pitchFamily="18" charset="0"/>
                <a:cs typeface="Times New Roman" panose="02020603050405020304" pitchFamily="18" charset="0"/>
              </a:rPr>
              <a:t>Bruderlin</a:t>
            </a:r>
            <a:r>
              <a:rPr lang="fr-FR" sz="2000" dirty="0">
                <a:latin typeface="Calibri" panose="020F0502020204030204" pitchFamily="34" charset="0"/>
                <a:ea typeface="Times New Roman" panose="02020603050405020304" pitchFamily="18" charset="0"/>
                <a:cs typeface="Times New Roman" panose="02020603050405020304" pitchFamily="18" charset="0"/>
              </a:rPr>
              <a:t> (2018). Etude sur les nouveaux dispositifs d’accueil pour les élèves primo-arrivants allophones . Service de la recherche en éducation. En ligne : https://www.ge.ch/document/14099/telechargerpositifs </a:t>
            </a:r>
            <a:endParaRPr lang="fr-FR" sz="2000" dirty="0">
              <a:effectLst/>
              <a:latin typeface="Calibri" panose="020F0502020204030204" pitchFamily="34" charset="0"/>
              <a:ea typeface="Times New Roman" panose="02020603050405020304" pitchFamily="18" charset="0"/>
              <a:cs typeface="Times New Roman" panose="02020603050405020304" pitchFamily="18" charset="0"/>
            </a:endParaRPr>
          </a:p>
          <a:p>
            <a:pPr marL="0" indent="0" algn="just">
              <a:buNone/>
            </a:pPr>
            <a:r>
              <a:rPr lang="fr-FR" sz="2000" dirty="0">
                <a:effectLst/>
                <a:latin typeface="Calibri" panose="020F0502020204030204" pitchFamily="34" charset="0"/>
                <a:ea typeface="Times New Roman" panose="02020603050405020304" pitchFamily="18" charset="0"/>
                <a:cs typeface="Times New Roman" panose="02020603050405020304" pitchFamily="18" charset="0"/>
              </a:rPr>
              <a:t>Eurydice (2018). </a:t>
            </a:r>
            <a:r>
              <a:rPr lang="fr-FR" sz="2000" i="1" dirty="0">
                <a:effectLst/>
                <a:latin typeface="Calibri" panose="020F0502020204030204" pitchFamily="34" charset="0"/>
                <a:ea typeface="Times New Roman" panose="02020603050405020304" pitchFamily="18" charset="0"/>
                <a:cs typeface="Times New Roman" panose="02020603050405020304" pitchFamily="18" charset="0"/>
              </a:rPr>
              <a:t>L’intégration des élèves issus de l’immigration dans l’Europe. Politiques et mesures nationales. </a:t>
            </a:r>
            <a:r>
              <a:rPr lang="fr-FR" sz="2000" dirty="0">
                <a:effectLst/>
                <a:latin typeface="Calibri" panose="020F0502020204030204" pitchFamily="34" charset="0"/>
                <a:ea typeface="Times New Roman" panose="02020603050405020304" pitchFamily="18" charset="0"/>
                <a:cs typeface="Times New Roman" panose="02020603050405020304" pitchFamily="18" charset="0"/>
              </a:rPr>
              <a:t>Bruxelles : Union</a:t>
            </a:r>
            <a:r>
              <a:rPr lang="fr-FR" sz="2000" dirty="0">
                <a:latin typeface="Calibri" panose="020F0502020204030204" pitchFamily="34" charset="0"/>
                <a:ea typeface="Times New Roman" panose="02020603050405020304" pitchFamily="18" charset="0"/>
                <a:cs typeface="Times New Roman" panose="02020603050405020304" pitchFamily="18" charset="0"/>
              </a:rPr>
              <a:t> Européenne. </a:t>
            </a:r>
            <a:endParaRPr lang="fr-FR" sz="2000" dirty="0">
              <a:effectLst/>
              <a:latin typeface="Calibri" panose="020F0502020204030204" pitchFamily="34" charset="0"/>
              <a:ea typeface="Times New Roman" panose="02020603050405020304" pitchFamily="18" charset="0"/>
              <a:cs typeface="Times New Roman" panose="02020603050405020304" pitchFamily="18" charset="0"/>
            </a:endParaRPr>
          </a:p>
          <a:p>
            <a:pPr marL="0" indent="0" algn="just">
              <a:buNone/>
            </a:pPr>
            <a:endParaRPr lang="fr-FR" dirty="0">
              <a:latin typeface="Calibri" panose="020F0502020204030204" pitchFamily="34" charset="0"/>
              <a:ea typeface="Times New Roman" panose="02020603050405020304" pitchFamily="18" charset="0"/>
              <a:cs typeface="Times New Roman" panose="02020603050405020304" pitchFamily="18" charset="0"/>
            </a:endParaRPr>
          </a:p>
          <a:p>
            <a:pPr marL="0" indent="0" algn="just">
              <a:buNone/>
            </a:pPr>
            <a:endParaRPr lang="fr-BE" sz="1800" dirty="0">
              <a:effectLst/>
              <a:latin typeface="Times New Roman" panose="02020603050405020304" pitchFamily="18" charset="0"/>
              <a:ea typeface="Times New Roman" panose="02020603050405020304" pitchFamily="18" charset="0"/>
            </a:endParaRPr>
          </a:p>
          <a:p>
            <a:pPr marL="0" indent="0">
              <a:buNone/>
            </a:pPr>
            <a:endParaRPr lang="fr-BE" dirty="0"/>
          </a:p>
        </p:txBody>
      </p:sp>
    </p:spTree>
    <p:extLst>
      <p:ext uri="{BB962C8B-B14F-4D97-AF65-F5344CB8AC3E}">
        <p14:creationId xmlns:p14="http://schemas.microsoft.com/office/powerpoint/2010/main" val="338589266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2F11A39-4EA8-C1D8-78CE-04E504E9A406}"/>
              </a:ext>
            </a:extLst>
          </p:cNvPr>
          <p:cNvSpPr>
            <a:spLocks noGrp="1"/>
          </p:cNvSpPr>
          <p:nvPr>
            <p:ph type="title"/>
          </p:nvPr>
        </p:nvSpPr>
        <p:spPr/>
        <p:txBody>
          <a:bodyPr/>
          <a:lstStyle/>
          <a:p>
            <a:pPr algn="ctr"/>
            <a:r>
              <a:rPr lang="fr-BE" dirty="0"/>
              <a:t>Sources </a:t>
            </a:r>
          </a:p>
        </p:txBody>
      </p:sp>
      <p:sp>
        <p:nvSpPr>
          <p:cNvPr id="3" name="Espace réservé du contenu 2">
            <a:extLst>
              <a:ext uri="{FF2B5EF4-FFF2-40B4-BE49-F238E27FC236}">
                <a16:creationId xmlns:a16="http://schemas.microsoft.com/office/drawing/2014/main" id="{2648F347-F1CE-DD85-8F75-D7F2A55DBC35}"/>
              </a:ext>
            </a:extLst>
          </p:cNvPr>
          <p:cNvSpPr>
            <a:spLocks noGrp="1"/>
          </p:cNvSpPr>
          <p:nvPr>
            <p:ph idx="1"/>
          </p:nvPr>
        </p:nvSpPr>
        <p:spPr/>
        <p:txBody>
          <a:bodyPr>
            <a:normAutofit lnSpcReduction="10000"/>
          </a:bodyPr>
          <a:lstStyle/>
          <a:p>
            <a:pPr marL="0" indent="0" algn="just">
              <a:buNone/>
            </a:pPr>
            <a:r>
              <a:rPr lang="fr-BE" sz="1800" dirty="0">
                <a:effectLst/>
                <a:latin typeface="Times New Roman" panose="02020603050405020304" pitchFamily="18" charset="0"/>
                <a:ea typeface="Calibri" panose="020F0502020204030204" pitchFamily="34" charset="0"/>
                <a:cs typeface="Times New Roman" panose="02020603050405020304" pitchFamily="18" charset="0"/>
              </a:rPr>
              <a:t>Dubet, F. (2014). </a:t>
            </a:r>
            <a:r>
              <a:rPr lang="fr-BE" sz="1800" i="1" dirty="0">
                <a:effectLst/>
                <a:latin typeface="Times New Roman" panose="02020603050405020304" pitchFamily="18" charset="0"/>
                <a:ea typeface="Calibri" panose="020F0502020204030204" pitchFamily="34" charset="0"/>
                <a:cs typeface="Times New Roman" panose="02020603050405020304" pitchFamily="18" charset="0"/>
              </a:rPr>
              <a:t>Ce qui nous unit. Discriminations, égalité et reconnaissance. </a:t>
            </a:r>
            <a:r>
              <a:rPr lang="fr-BE" sz="1800" dirty="0">
                <a:effectLst/>
                <a:latin typeface="Times New Roman" panose="02020603050405020304" pitchFamily="18" charset="0"/>
                <a:ea typeface="Calibri" panose="020F0502020204030204" pitchFamily="34" charset="0"/>
                <a:cs typeface="Times New Roman" panose="02020603050405020304" pitchFamily="18" charset="0"/>
              </a:rPr>
              <a:t>Paris : Seuil. </a:t>
            </a:r>
          </a:p>
          <a:p>
            <a:pPr marL="0" indent="0" algn="just">
              <a:lnSpc>
                <a:spcPct val="115000"/>
              </a:lnSpc>
              <a:spcAft>
                <a:spcPts val="1000"/>
              </a:spcAft>
              <a:buNone/>
            </a:pPr>
            <a:r>
              <a:rPr lang="fr-BE" sz="1800" dirty="0" err="1">
                <a:effectLst/>
                <a:latin typeface="Times New Roman" panose="02020603050405020304" pitchFamily="18" charset="0"/>
                <a:ea typeface="Calibri" panose="020F0502020204030204" pitchFamily="34" charset="0"/>
                <a:cs typeface="Times New Roman" panose="02020603050405020304" pitchFamily="18" charset="0"/>
              </a:rPr>
              <a:t>Dhume</a:t>
            </a:r>
            <a:r>
              <a:rPr lang="fr-BE" sz="1800" dirty="0">
                <a:effectLst/>
                <a:latin typeface="Times New Roman" panose="02020603050405020304" pitchFamily="18" charset="0"/>
                <a:ea typeface="Calibri" panose="020F0502020204030204" pitchFamily="34" charset="0"/>
                <a:cs typeface="Times New Roman" panose="02020603050405020304" pitchFamily="18" charset="0"/>
              </a:rPr>
              <a:t>. F. (2015). Former sur la discrimination à l’école: l’enjeu d’un travail sur et avec les processus de dénégation. In M. Sanchez-Mazas, N. </a:t>
            </a:r>
            <a:r>
              <a:rPr lang="fr-BE" sz="1800" dirty="0" err="1">
                <a:effectLst/>
                <a:latin typeface="Times New Roman" panose="02020603050405020304" pitchFamily="18" charset="0"/>
                <a:ea typeface="Calibri" panose="020F0502020204030204" pitchFamily="34" charset="0"/>
                <a:cs typeface="Times New Roman" panose="02020603050405020304" pitchFamily="18" charset="0"/>
              </a:rPr>
              <a:t>Changkakoti</a:t>
            </a:r>
            <a:r>
              <a:rPr lang="fr-BE" sz="1800" dirty="0">
                <a:effectLst/>
                <a:latin typeface="Times New Roman" panose="02020603050405020304" pitchFamily="18" charset="0"/>
                <a:ea typeface="Calibri" panose="020F0502020204030204" pitchFamily="34" charset="0"/>
                <a:cs typeface="Times New Roman" panose="02020603050405020304" pitchFamily="18" charset="0"/>
              </a:rPr>
              <a:t> &amp; M.A. Broyon (</a:t>
            </a:r>
            <a:r>
              <a:rPr lang="fr-BE" sz="1800" dirty="0" err="1">
                <a:effectLst/>
                <a:latin typeface="Times New Roman" panose="02020603050405020304" pitchFamily="18" charset="0"/>
                <a:ea typeface="Calibri" panose="020F0502020204030204" pitchFamily="34" charset="0"/>
                <a:cs typeface="Times New Roman" panose="02020603050405020304" pitchFamily="18" charset="0"/>
              </a:rPr>
              <a:t>Eds</a:t>
            </a:r>
            <a:r>
              <a:rPr lang="fr-BE"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fr-BE" sz="1800" i="1" dirty="0">
                <a:effectLst/>
                <a:latin typeface="Times New Roman" panose="02020603050405020304" pitchFamily="18" charset="0"/>
                <a:ea typeface="Calibri" panose="020F0502020204030204" pitchFamily="34" charset="0"/>
                <a:cs typeface="Times New Roman" panose="02020603050405020304" pitchFamily="18" charset="0"/>
              </a:rPr>
              <a:t>Éducation à la diversité. Décalages, impensés, avancées </a:t>
            </a:r>
            <a:r>
              <a:rPr lang="fr-BE" sz="1800" dirty="0">
                <a:effectLst/>
                <a:latin typeface="Times New Roman" panose="02020603050405020304" pitchFamily="18" charset="0"/>
                <a:ea typeface="Calibri" panose="020F0502020204030204" pitchFamily="34" charset="0"/>
                <a:cs typeface="Times New Roman" panose="02020603050405020304" pitchFamily="18" charset="0"/>
              </a:rPr>
              <a:t>(pp. 25-46). Paris : L’Harmattan. </a:t>
            </a:r>
            <a:endParaRPr lang="fr-FR" sz="2000" dirty="0">
              <a:effectLst/>
              <a:latin typeface="Calibri" panose="020F0502020204030204" pitchFamily="34" charset="0"/>
              <a:ea typeface="Times New Roman" panose="02020603050405020304" pitchFamily="18" charset="0"/>
              <a:cs typeface="Times New Roman" panose="02020603050405020304" pitchFamily="18" charset="0"/>
            </a:endParaRPr>
          </a:p>
          <a:p>
            <a:pPr marL="0" indent="0" algn="just">
              <a:buNone/>
            </a:pPr>
            <a:r>
              <a:rPr lang="fr-FR" dirty="0" err="1">
                <a:effectLst/>
                <a:latin typeface="Calibri" panose="020F0502020204030204" pitchFamily="34" charset="0"/>
                <a:ea typeface="Times New Roman" panose="02020603050405020304" pitchFamily="18" charset="0"/>
                <a:cs typeface="Times New Roman" panose="02020603050405020304" pitchFamily="18" charset="0"/>
              </a:rPr>
              <a:t>Dhume</a:t>
            </a:r>
            <a:r>
              <a:rPr lang="fr-FR" dirty="0">
                <a:effectLst/>
                <a:latin typeface="Calibri" panose="020F0502020204030204" pitchFamily="34" charset="0"/>
                <a:ea typeface="Times New Roman" panose="02020603050405020304" pitchFamily="18" charset="0"/>
                <a:cs typeface="Times New Roman" panose="02020603050405020304" pitchFamily="18" charset="0"/>
              </a:rPr>
              <a:t>, F. (2014). </a:t>
            </a:r>
            <a:r>
              <a:rPr lang="fr-FR" i="1" dirty="0">
                <a:effectLst/>
                <a:latin typeface="Calibri" panose="020F0502020204030204" pitchFamily="34" charset="0"/>
                <a:ea typeface="Times New Roman" panose="02020603050405020304" pitchFamily="18" charset="0"/>
                <a:cs typeface="Times New Roman" panose="02020603050405020304" pitchFamily="18" charset="0"/>
              </a:rPr>
              <a:t>Entre l’école et l’entreprise. La discrimination en stage. </a:t>
            </a:r>
            <a:r>
              <a:rPr lang="fr-FR" dirty="0">
                <a:effectLst/>
                <a:latin typeface="Calibri" panose="020F0502020204030204" pitchFamily="34" charset="0"/>
                <a:ea typeface="Times New Roman" panose="02020603050405020304" pitchFamily="18" charset="0"/>
                <a:cs typeface="Times New Roman" panose="02020603050405020304" pitchFamily="18" charset="0"/>
              </a:rPr>
              <a:t>Aix-en-Provence : PU de Provence. </a:t>
            </a:r>
          </a:p>
          <a:p>
            <a:pPr marL="0" indent="0" algn="just">
              <a:buNone/>
            </a:pPr>
            <a:r>
              <a:rPr lang="fr-FR" sz="1800" dirty="0">
                <a:effectLst/>
                <a:latin typeface="Calibri" panose="020F0502020204030204" pitchFamily="34" charset="0"/>
                <a:ea typeface="Times New Roman" panose="02020603050405020304" pitchFamily="18" charset="0"/>
                <a:cs typeface="Times New Roman" panose="02020603050405020304" pitchFamily="18" charset="0"/>
              </a:rPr>
              <a:t>Idrac, M. (2022). Une transformation profonde des camps en Grèce à travers l’implantation des formes – écoles sur la période 2017 – 2019. </a:t>
            </a:r>
            <a:r>
              <a:rPr lang="fr-FR" sz="1800" i="1" dirty="0">
                <a:effectLst/>
                <a:latin typeface="Calibri" panose="020F0502020204030204" pitchFamily="34" charset="0"/>
                <a:ea typeface="Times New Roman" panose="02020603050405020304" pitchFamily="18" charset="0"/>
                <a:cs typeface="Times New Roman" panose="02020603050405020304" pitchFamily="18" charset="0"/>
              </a:rPr>
              <a:t>Recherche et action-regards croisés sur les mobilités et l’altérité. </a:t>
            </a:r>
            <a:r>
              <a:rPr lang="fr-FR" sz="1800" dirty="0">
                <a:effectLst/>
                <a:latin typeface="Calibri" panose="020F0502020204030204" pitchFamily="34" charset="0"/>
                <a:ea typeface="Times New Roman" panose="02020603050405020304" pitchFamily="18" charset="0"/>
                <a:cs typeface="Times New Roman" panose="02020603050405020304" pitchFamily="18" charset="0"/>
              </a:rPr>
              <a:t>En ligne : </a:t>
            </a:r>
            <a:r>
              <a:rPr lang="fr-FR" sz="1800" dirty="0">
                <a:effectLst/>
                <a:latin typeface="Calibri" panose="020F0502020204030204" pitchFamily="34" charset="0"/>
                <a:ea typeface="Times New Roman" panose="02020603050405020304" pitchFamily="18" charset="0"/>
                <a:cs typeface="Times New Roman" panose="02020603050405020304" pitchFamily="18" charset="0"/>
                <a:hlinkClick r:id="rId2"/>
              </a:rPr>
              <a:t>https://hal.science/hal-04685963/document</a:t>
            </a:r>
            <a:endParaRPr lang="fr-FR"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0" indent="0" algn="just">
              <a:buNone/>
            </a:pPr>
            <a:r>
              <a:rPr lang="fr-FR" sz="1800" dirty="0">
                <a:effectLst/>
                <a:latin typeface="Calibri" panose="020F0502020204030204" pitchFamily="34" charset="0"/>
                <a:ea typeface="Times New Roman" panose="02020603050405020304" pitchFamily="18" charset="0"/>
                <a:cs typeface="Times New Roman" panose="02020603050405020304" pitchFamily="18" charset="0"/>
              </a:rPr>
              <a:t>Koehler, C. (2017). </a:t>
            </a:r>
            <a:r>
              <a:rPr lang="fr-FR" sz="1800" i="1" dirty="0" err="1">
                <a:effectLst/>
                <a:latin typeface="Calibri" panose="020F0502020204030204" pitchFamily="34" charset="0"/>
                <a:ea typeface="Times New Roman" panose="02020603050405020304" pitchFamily="18" charset="0"/>
                <a:cs typeface="Times New Roman" panose="02020603050405020304" pitchFamily="18" charset="0"/>
              </a:rPr>
              <a:t>Continuity</a:t>
            </a:r>
            <a:r>
              <a:rPr lang="fr-FR" sz="1800" i="1" dirty="0">
                <a:effectLst/>
                <a:latin typeface="Calibri" panose="020F0502020204030204" pitchFamily="34" charset="0"/>
                <a:ea typeface="Times New Roman" panose="02020603050405020304" pitchFamily="18" charset="0"/>
                <a:cs typeface="Times New Roman" panose="02020603050405020304" pitchFamily="18" charset="0"/>
              </a:rPr>
              <a:t> of </a:t>
            </a:r>
            <a:r>
              <a:rPr lang="fr-FR" sz="1800" i="1" dirty="0" err="1">
                <a:effectLst/>
                <a:latin typeface="Calibri" panose="020F0502020204030204" pitchFamily="34" charset="0"/>
                <a:ea typeface="Times New Roman" panose="02020603050405020304" pitchFamily="18" charset="0"/>
                <a:cs typeface="Times New Roman" panose="02020603050405020304" pitchFamily="18" charset="0"/>
              </a:rPr>
              <a:t>learnng</a:t>
            </a:r>
            <a:r>
              <a:rPr lang="fr-FR" sz="1800" i="1" dirty="0">
                <a:effectLst/>
                <a:latin typeface="Calibri" panose="020F0502020204030204" pitchFamily="34" charset="0"/>
                <a:ea typeface="Times New Roman" panose="02020603050405020304" pitchFamily="18" charset="0"/>
                <a:cs typeface="Times New Roman" panose="02020603050405020304" pitchFamily="18" charset="0"/>
              </a:rPr>
              <a:t> for </a:t>
            </a:r>
            <a:r>
              <a:rPr lang="fr-FR" sz="1800" i="1" dirty="0" err="1">
                <a:effectLst/>
                <a:latin typeface="Calibri" panose="020F0502020204030204" pitchFamily="34" charset="0"/>
                <a:ea typeface="Times New Roman" panose="02020603050405020304" pitchFamily="18" charset="0"/>
                <a:cs typeface="Times New Roman" panose="02020603050405020304" pitchFamily="18" charset="0"/>
              </a:rPr>
              <a:t>newly</a:t>
            </a:r>
            <a:r>
              <a:rPr lang="fr-FR" sz="1800" i="1" dirty="0">
                <a:effectLst/>
                <a:latin typeface="Calibri" panose="020F0502020204030204" pitchFamily="34" charset="0"/>
                <a:ea typeface="Times New Roman" panose="02020603050405020304" pitchFamily="18" charset="0"/>
                <a:cs typeface="Times New Roman" panose="02020603050405020304" pitchFamily="18" charset="0"/>
              </a:rPr>
              <a:t> </a:t>
            </a:r>
            <a:r>
              <a:rPr lang="fr-FR" sz="1800" i="1" dirty="0" err="1">
                <a:effectLst/>
                <a:latin typeface="Calibri" panose="020F0502020204030204" pitchFamily="34" charset="0"/>
                <a:ea typeface="Times New Roman" panose="02020603050405020304" pitchFamily="18" charset="0"/>
                <a:cs typeface="Times New Roman" panose="02020603050405020304" pitchFamily="18" charset="0"/>
              </a:rPr>
              <a:t>arrived</a:t>
            </a:r>
            <a:r>
              <a:rPr lang="fr-FR" sz="1800" i="1" dirty="0">
                <a:effectLst/>
                <a:latin typeface="Calibri" panose="020F0502020204030204" pitchFamily="34" charset="0"/>
                <a:ea typeface="Times New Roman" panose="02020603050405020304" pitchFamily="18" charset="0"/>
                <a:cs typeface="Times New Roman" panose="02020603050405020304" pitchFamily="18" charset="0"/>
              </a:rPr>
              <a:t> </a:t>
            </a:r>
            <a:r>
              <a:rPr lang="fr-FR" sz="1800" i="1" dirty="0" err="1">
                <a:effectLst/>
                <a:latin typeface="Calibri" panose="020F0502020204030204" pitchFamily="34" charset="0"/>
                <a:ea typeface="Times New Roman" panose="02020603050405020304" pitchFamily="18" charset="0"/>
                <a:cs typeface="Times New Roman" panose="02020603050405020304" pitchFamily="18" charset="0"/>
              </a:rPr>
              <a:t>refugee</a:t>
            </a:r>
            <a:r>
              <a:rPr lang="fr-FR" sz="1800" i="1" dirty="0">
                <a:effectLst/>
                <a:latin typeface="Calibri" panose="020F0502020204030204" pitchFamily="34" charset="0"/>
                <a:ea typeface="Times New Roman" panose="02020603050405020304" pitchFamily="18" charset="0"/>
                <a:cs typeface="Times New Roman" panose="02020603050405020304" pitchFamily="18" charset="0"/>
              </a:rPr>
              <a:t> </a:t>
            </a:r>
            <a:r>
              <a:rPr lang="fr-FR" sz="1800" i="1" dirty="0" err="1">
                <a:effectLst/>
                <a:latin typeface="Calibri" panose="020F0502020204030204" pitchFamily="34" charset="0"/>
                <a:ea typeface="Times New Roman" panose="02020603050405020304" pitchFamily="18" charset="0"/>
                <a:cs typeface="Times New Roman" panose="02020603050405020304" pitchFamily="18" charset="0"/>
              </a:rPr>
              <a:t>children</a:t>
            </a:r>
            <a:r>
              <a:rPr lang="fr-FR" sz="1800" i="1" dirty="0">
                <a:effectLst/>
                <a:latin typeface="Calibri" panose="020F0502020204030204" pitchFamily="34" charset="0"/>
                <a:ea typeface="Times New Roman" panose="02020603050405020304" pitchFamily="18" charset="0"/>
                <a:cs typeface="Times New Roman" panose="02020603050405020304" pitchFamily="18" charset="0"/>
              </a:rPr>
              <a:t> in Europe. </a:t>
            </a:r>
            <a:r>
              <a:rPr lang="fr-FR" sz="1800" dirty="0" err="1">
                <a:effectLst/>
                <a:latin typeface="Calibri" panose="020F0502020204030204" pitchFamily="34" charset="0"/>
                <a:ea typeface="Times New Roman" panose="02020603050405020304" pitchFamily="18" charset="0"/>
                <a:cs typeface="Times New Roman" panose="02020603050405020304" pitchFamily="18" charset="0"/>
              </a:rPr>
              <a:t>Neset</a:t>
            </a:r>
            <a:r>
              <a:rPr lang="fr-FR" sz="1800" dirty="0">
                <a:effectLst/>
                <a:latin typeface="Calibri" panose="020F0502020204030204" pitchFamily="34" charset="0"/>
                <a:ea typeface="Times New Roman" panose="02020603050405020304" pitchFamily="18" charset="0"/>
                <a:cs typeface="Times New Roman" panose="02020603050405020304" pitchFamily="18" charset="0"/>
              </a:rPr>
              <a:t> II ad hoc question No. 1/2017. </a:t>
            </a:r>
          </a:p>
          <a:p>
            <a:pPr marL="0" indent="0">
              <a:buNone/>
            </a:pPr>
            <a:endParaRPr lang="fr-BE" dirty="0"/>
          </a:p>
        </p:txBody>
      </p:sp>
    </p:spTree>
    <p:extLst>
      <p:ext uri="{BB962C8B-B14F-4D97-AF65-F5344CB8AC3E}">
        <p14:creationId xmlns:p14="http://schemas.microsoft.com/office/powerpoint/2010/main" val="210230130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62A4316-A733-9D65-ADAE-E6E93DFA2613}"/>
              </a:ext>
            </a:extLst>
          </p:cNvPr>
          <p:cNvSpPr>
            <a:spLocks noGrp="1"/>
          </p:cNvSpPr>
          <p:nvPr>
            <p:ph type="title"/>
          </p:nvPr>
        </p:nvSpPr>
        <p:spPr/>
        <p:txBody>
          <a:bodyPr/>
          <a:lstStyle/>
          <a:p>
            <a:pPr algn="ctr"/>
            <a:r>
              <a:rPr lang="fr-BE" dirty="0"/>
              <a:t>Sources</a:t>
            </a:r>
          </a:p>
        </p:txBody>
      </p:sp>
      <p:sp>
        <p:nvSpPr>
          <p:cNvPr id="3" name="Espace réservé du contenu 2">
            <a:extLst>
              <a:ext uri="{FF2B5EF4-FFF2-40B4-BE49-F238E27FC236}">
                <a16:creationId xmlns:a16="http://schemas.microsoft.com/office/drawing/2014/main" id="{072C8694-77E9-73AB-6083-F908DA1F68CF}"/>
              </a:ext>
            </a:extLst>
          </p:cNvPr>
          <p:cNvSpPr>
            <a:spLocks noGrp="1"/>
          </p:cNvSpPr>
          <p:nvPr>
            <p:ph idx="1"/>
          </p:nvPr>
        </p:nvSpPr>
        <p:spPr/>
        <p:txBody>
          <a:bodyPr>
            <a:normAutofit/>
          </a:bodyPr>
          <a:lstStyle/>
          <a:p>
            <a:pPr marL="0" indent="0" algn="just">
              <a:buNone/>
            </a:pPr>
            <a:r>
              <a:rPr lang="fr-FR" sz="1800" dirty="0">
                <a:latin typeface="Calibri" panose="020F0502020204030204" pitchFamily="34" charset="0"/>
                <a:ea typeface="Times New Roman" panose="02020603050405020304" pitchFamily="18" charset="0"/>
                <a:cs typeface="Times New Roman" panose="02020603050405020304" pitchFamily="18" charset="0"/>
              </a:rPr>
              <a:t>Lagarde, D. Des parcours migratoires labiles et incertains. Une ethnographie des trajectoires d’exilés syriens entre le Moyen-Orient et l’Europe. </a:t>
            </a:r>
            <a:r>
              <a:rPr lang="fr-FR" sz="1800" dirty="0">
                <a:effectLst/>
                <a:latin typeface="Calibri" panose="020F0502020204030204" pitchFamily="34" charset="0"/>
                <a:ea typeface="Times New Roman" panose="02020603050405020304" pitchFamily="18" charset="0"/>
                <a:cs typeface="Times New Roman" panose="02020603050405020304" pitchFamily="18" charset="0"/>
              </a:rPr>
              <a:t>In </a:t>
            </a:r>
            <a:r>
              <a:rPr lang="fr-FR" sz="1800" dirty="0" err="1">
                <a:effectLst/>
                <a:latin typeface="Calibri" panose="020F0502020204030204" pitchFamily="34" charset="0"/>
                <a:ea typeface="Times New Roman" panose="02020603050405020304" pitchFamily="18" charset="0"/>
                <a:cs typeface="Times New Roman" panose="02020603050405020304" pitchFamily="18" charset="0"/>
              </a:rPr>
              <a:t>Degée</a:t>
            </a:r>
            <a:r>
              <a:rPr lang="fr-FR" sz="1800" dirty="0">
                <a:effectLst/>
                <a:latin typeface="Calibri" panose="020F0502020204030204" pitchFamily="34" charset="0"/>
                <a:ea typeface="Times New Roman" panose="02020603050405020304" pitchFamily="18" charset="0"/>
                <a:cs typeface="Times New Roman" panose="02020603050405020304" pitchFamily="18" charset="0"/>
              </a:rPr>
              <a:t>, S. et </a:t>
            </a:r>
            <a:r>
              <a:rPr lang="fr-FR" sz="1800" dirty="0" err="1">
                <a:effectLst/>
                <a:latin typeface="Calibri" panose="020F0502020204030204" pitchFamily="34" charset="0"/>
                <a:ea typeface="Times New Roman" panose="02020603050405020304" pitchFamily="18" charset="0"/>
                <a:cs typeface="Times New Roman" panose="02020603050405020304" pitchFamily="18" charset="0"/>
              </a:rPr>
              <a:t>Manço</a:t>
            </a:r>
            <a:r>
              <a:rPr lang="fr-FR" sz="1800" dirty="0">
                <a:effectLst/>
                <a:latin typeface="Calibri" panose="020F0502020204030204" pitchFamily="34" charset="0"/>
                <a:ea typeface="Times New Roman" panose="02020603050405020304" pitchFamily="18" charset="0"/>
                <a:cs typeface="Times New Roman" panose="02020603050405020304" pitchFamily="18" charset="0"/>
              </a:rPr>
              <a:t>, A. (</a:t>
            </a:r>
            <a:r>
              <a:rPr lang="fr-FR" sz="1800" dirty="0" err="1">
                <a:effectLst/>
                <a:latin typeface="Calibri" panose="020F0502020204030204" pitchFamily="34" charset="0"/>
                <a:ea typeface="Times New Roman" panose="02020603050405020304" pitchFamily="18" charset="0"/>
                <a:cs typeface="Times New Roman" panose="02020603050405020304" pitchFamily="18" charset="0"/>
              </a:rPr>
              <a:t>Dir</a:t>
            </a:r>
            <a:r>
              <a:rPr lang="fr-FR" sz="1800" dirty="0">
                <a:effectLst/>
                <a:latin typeface="Calibri" panose="020F0502020204030204" pitchFamily="34" charset="0"/>
                <a:ea typeface="Times New Roman" panose="02020603050405020304" pitchFamily="18" charset="0"/>
                <a:cs typeface="Times New Roman" panose="02020603050405020304" pitchFamily="18" charset="0"/>
              </a:rPr>
              <a:t>.), </a:t>
            </a:r>
            <a:r>
              <a:rPr lang="fr-FR" sz="1800" i="1" dirty="0">
                <a:effectLst/>
                <a:latin typeface="Calibri" panose="020F0502020204030204" pitchFamily="34" charset="0"/>
                <a:ea typeface="Times New Roman" panose="02020603050405020304" pitchFamily="18" charset="0"/>
                <a:cs typeface="Times New Roman" panose="02020603050405020304" pitchFamily="18" charset="0"/>
              </a:rPr>
              <a:t>Une décennie d’exil syrien : présences et inclusion en Europe. </a:t>
            </a:r>
            <a:r>
              <a:rPr lang="fr-FR" sz="1800" dirty="0">
                <a:effectLst/>
                <a:latin typeface="Calibri" panose="020F0502020204030204" pitchFamily="34" charset="0"/>
                <a:ea typeface="Times New Roman" panose="02020603050405020304" pitchFamily="18" charset="0"/>
                <a:cs typeface="Times New Roman" panose="02020603050405020304" pitchFamily="18" charset="0"/>
              </a:rPr>
              <a:t>Paris : L’Harmattan. </a:t>
            </a:r>
            <a:endParaRPr lang="fr-FR" dirty="0">
              <a:latin typeface="Calibri" panose="020F0502020204030204" pitchFamily="34" charset="0"/>
              <a:ea typeface="Times New Roman" panose="02020603050405020304" pitchFamily="18" charset="0"/>
              <a:cs typeface="Times New Roman" panose="02020603050405020304" pitchFamily="18" charset="0"/>
            </a:endParaRPr>
          </a:p>
          <a:p>
            <a:pPr marL="0" indent="0" algn="just">
              <a:buNone/>
            </a:pPr>
            <a:r>
              <a:rPr lang="fr-FR" sz="1800" dirty="0" err="1">
                <a:latin typeface="Calibri" panose="020F0502020204030204" pitchFamily="34" charset="0"/>
                <a:ea typeface="Times New Roman" panose="02020603050405020304" pitchFamily="18" charset="0"/>
                <a:cs typeface="Times New Roman" panose="02020603050405020304" pitchFamily="18" charset="0"/>
              </a:rPr>
              <a:t>Manço</a:t>
            </a:r>
            <a:r>
              <a:rPr lang="fr-FR" sz="1800" dirty="0">
                <a:latin typeface="Calibri" panose="020F0502020204030204" pitchFamily="34" charset="0"/>
                <a:ea typeface="Times New Roman" panose="02020603050405020304" pitchFamily="18" charset="0"/>
                <a:cs typeface="Times New Roman" panose="02020603050405020304" pitchFamily="18" charset="0"/>
              </a:rPr>
              <a:t>, A. (2002). </a:t>
            </a:r>
            <a:r>
              <a:rPr lang="fr-FR" sz="1800" i="1" dirty="0">
                <a:latin typeface="Calibri" panose="020F0502020204030204" pitchFamily="34" charset="0"/>
                <a:ea typeface="Times New Roman" panose="02020603050405020304" pitchFamily="18" charset="0"/>
                <a:cs typeface="Times New Roman" panose="02020603050405020304" pitchFamily="18" charset="0"/>
              </a:rPr>
              <a:t>Compétences interculturelles des jeunes issus de l’immigration. Perspectives théoriques et pratiques. </a:t>
            </a:r>
            <a:r>
              <a:rPr lang="fr-FR" sz="1800" dirty="0">
                <a:latin typeface="Calibri" panose="020F0502020204030204" pitchFamily="34" charset="0"/>
                <a:ea typeface="Times New Roman" panose="02020603050405020304" pitchFamily="18" charset="0"/>
                <a:cs typeface="Times New Roman" panose="02020603050405020304" pitchFamily="18" charset="0"/>
              </a:rPr>
              <a:t>Paris : L’Harmattan. </a:t>
            </a:r>
            <a:endParaRPr lang="fr-FR" dirty="0">
              <a:latin typeface="Calibri" panose="020F0502020204030204" pitchFamily="34" charset="0"/>
              <a:ea typeface="Times New Roman" panose="02020603050405020304" pitchFamily="18" charset="0"/>
              <a:cs typeface="Times New Roman" panose="02020603050405020304" pitchFamily="18" charset="0"/>
            </a:endParaRPr>
          </a:p>
          <a:p>
            <a:pPr marL="0" indent="0" algn="just">
              <a:buNone/>
            </a:pPr>
            <a:r>
              <a:rPr lang="fr-FR" dirty="0">
                <a:latin typeface="Calibri" panose="020F0502020204030204" pitchFamily="34" charset="0"/>
                <a:ea typeface="Times New Roman" panose="02020603050405020304" pitchFamily="18" charset="0"/>
                <a:cs typeface="Times New Roman" panose="02020603050405020304" pitchFamily="18" charset="0"/>
              </a:rPr>
              <a:t>Nilsson, J. </a:t>
            </a:r>
            <a:r>
              <a:rPr lang="fr-FR" dirty="0" err="1">
                <a:latin typeface="Calibri" panose="020F0502020204030204" pitchFamily="34" charset="0"/>
                <a:ea typeface="Times New Roman" panose="02020603050405020304" pitchFamily="18" charset="0"/>
                <a:cs typeface="Times New Roman" panose="02020603050405020304" pitchFamily="18" charset="0"/>
              </a:rPr>
              <a:t>Axelsson</a:t>
            </a:r>
            <a:r>
              <a:rPr lang="fr-FR" dirty="0">
                <a:latin typeface="Calibri" panose="020F0502020204030204" pitchFamily="34" charset="0"/>
                <a:ea typeface="Times New Roman" panose="02020603050405020304" pitchFamily="18" charset="0"/>
                <a:cs typeface="Times New Roman" panose="02020603050405020304" pitchFamily="18" charset="0"/>
              </a:rPr>
              <a:t>, M. (2013), « </a:t>
            </a:r>
            <a:r>
              <a:rPr lang="fr-FR" dirty="0" err="1">
                <a:latin typeface="Calibri" panose="020F0502020204030204" pitchFamily="34" charset="0"/>
                <a:ea typeface="Times New Roman" panose="02020603050405020304" pitchFamily="18" charset="0"/>
                <a:cs typeface="Times New Roman" panose="02020603050405020304" pitchFamily="18" charset="0"/>
              </a:rPr>
              <a:t>Welcome</a:t>
            </a:r>
            <a:r>
              <a:rPr lang="fr-FR" dirty="0">
                <a:latin typeface="Calibri" panose="020F0502020204030204" pitchFamily="34" charset="0"/>
                <a:ea typeface="Times New Roman" panose="02020603050405020304" pitchFamily="18" charset="0"/>
                <a:cs typeface="Times New Roman" panose="02020603050405020304" pitchFamily="18" charset="0"/>
              </a:rPr>
              <a:t> to </a:t>
            </a:r>
            <a:r>
              <a:rPr lang="fr-FR" dirty="0" err="1">
                <a:latin typeface="Calibri" panose="020F0502020204030204" pitchFamily="34" charset="0"/>
                <a:ea typeface="Times New Roman" panose="02020603050405020304" pitchFamily="18" charset="0"/>
                <a:cs typeface="Times New Roman" panose="02020603050405020304" pitchFamily="18" charset="0"/>
              </a:rPr>
              <a:t>Sweden</a:t>
            </a:r>
            <a:r>
              <a:rPr lang="fr-FR" dirty="0">
                <a:latin typeface="Calibri" panose="020F0502020204030204" pitchFamily="34" charset="0"/>
                <a:ea typeface="Times New Roman" panose="02020603050405020304" pitchFamily="18" charset="0"/>
                <a:cs typeface="Times New Roman" panose="02020603050405020304" pitchFamily="18" charset="0"/>
              </a:rPr>
              <a:t>… » : </a:t>
            </a:r>
            <a:r>
              <a:rPr lang="fr-FR" dirty="0" err="1">
                <a:latin typeface="Calibri" panose="020F0502020204030204" pitchFamily="34" charset="0"/>
                <a:ea typeface="Times New Roman" panose="02020603050405020304" pitchFamily="18" charset="0"/>
                <a:cs typeface="Times New Roman" panose="02020603050405020304" pitchFamily="18" charset="0"/>
              </a:rPr>
              <a:t>Newly</a:t>
            </a:r>
            <a:r>
              <a:rPr lang="fr-FR" dirty="0">
                <a:latin typeface="Calibri" panose="020F0502020204030204" pitchFamily="34" charset="0"/>
                <a:ea typeface="Times New Roman" panose="02020603050405020304" pitchFamily="18" charset="0"/>
                <a:cs typeface="Times New Roman" panose="02020603050405020304" pitchFamily="18" charset="0"/>
              </a:rPr>
              <a:t> </a:t>
            </a:r>
            <a:r>
              <a:rPr lang="fr-FR" dirty="0" err="1">
                <a:latin typeface="Calibri" panose="020F0502020204030204" pitchFamily="34" charset="0"/>
                <a:ea typeface="Times New Roman" panose="02020603050405020304" pitchFamily="18" charset="0"/>
                <a:cs typeface="Times New Roman" panose="02020603050405020304" pitchFamily="18" charset="0"/>
              </a:rPr>
              <a:t>arrived</a:t>
            </a:r>
            <a:r>
              <a:rPr lang="fr-FR" dirty="0">
                <a:latin typeface="Calibri" panose="020F0502020204030204" pitchFamily="34" charset="0"/>
                <a:ea typeface="Times New Roman" panose="02020603050405020304" pitchFamily="18" charset="0"/>
                <a:cs typeface="Times New Roman" panose="02020603050405020304" pitchFamily="18" charset="0"/>
              </a:rPr>
              <a:t> </a:t>
            </a:r>
            <a:r>
              <a:rPr lang="fr-FR" dirty="0" err="1">
                <a:latin typeface="Calibri" panose="020F0502020204030204" pitchFamily="34" charset="0"/>
                <a:ea typeface="Times New Roman" panose="02020603050405020304" pitchFamily="18" charset="0"/>
                <a:cs typeface="Times New Roman" panose="02020603050405020304" pitchFamily="18" charset="0"/>
              </a:rPr>
              <a:t>student</a:t>
            </a:r>
            <a:r>
              <a:rPr lang="fr-FR" dirty="0">
                <a:latin typeface="Calibri" panose="020F0502020204030204" pitchFamily="34" charset="0"/>
                <a:ea typeface="Times New Roman" panose="02020603050405020304" pitchFamily="18" charset="0"/>
                <a:cs typeface="Times New Roman" panose="02020603050405020304" pitchFamily="18" charset="0"/>
              </a:rPr>
              <a:t>’ </a:t>
            </a:r>
            <a:r>
              <a:rPr lang="fr-FR" dirty="0" err="1">
                <a:latin typeface="Calibri" panose="020F0502020204030204" pitchFamily="34" charset="0"/>
                <a:ea typeface="Times New Roman" panose="02020603050405020304" pitchFamily="18" charset="0"/>
                <a:cs typeface="Times New Roman" panose="02020603050405020304" pitchFamily="18" charset="0"/>
              </a:rPr>
              <a:t>experiences</a:t>
            </a:r>
            <a:r>
              <a:rPr lang="fr-FR" dirty="0">
                <a:latin typeface="Calibri" panose="020F0502020204030204" pitchFamily="34" charset="0"/>
                <a:ea typeface="Times New Roman" panose="02020603050405020304" pitchFamily="18" charset="0"/>
                <a:cs typeface="Times New Roman" panose="02020603050405020304" pitchFamily="18" charset="0"/>
              </a:rPr>
              <a:t> o </a:t>
            </a:r>
            <a:r>
              <a:rPr lang="fr-FR" dirty="0" err="1">
                <a:latin typeface="Calibri" panose="020F0502020204030204" pitchFamily="34" charset="0"/>
                <a:ea typeface="Times New Roman" panose="02020603050405020304" pitchFamily="18" charset="0"/>
                <a:cs typeface="Times New Roman" panose="02020603050405020304" pitchFamily="18" charset="0"/>
              </a:rPr>
              <a:t>pedagogical</a:t>
            </a:r>
            <a:r>
              <a:rPr lang="fr-FR" dirty="0">
                <a:latin typeface="Calibri" panose="020F0502020204030204" pitchFamily="34" charset="0"/>
                <a:ea typeface="Times New Roman" panose="02020603050405020304" pitchFamily="18" charset="0"/>
                <a:cs typeface="Times New Roman" panose="02020603050405020304" pitchFamily="18" charset="0"/>
              </a:rPr>
              <a:t> and social </a:t>
            </a:r>
            <a:r>
              <a:rPr lang="fr-FR" dirty="0" err="1">
                <a:latin typeface="Calibri" panose="020F0502020204030204" pitchFamily="34" charset="0"/>
                <a:ea typeface="Times New Roman" panose="02020603050405020304" pitchFamily="18" charset="0"/>
                <a:cs typeface="Times New Roman" panose="02020603050405020304" pitchFamily="18" charset="0"/>
              </a:rPr>
              <a:t>prevision</a:t>
            </a:r>
            <a:r>
              <a:rPr lang="fr-FR" dirty="0">
                <a:latin typeface="Calibri" panose="020F0502020204030204" pitchFamily="34" charset="0"/>
                <a:ea typeface="Times New Roman" panose="02020603050405020304" pitchFamily="18" charset="0"/>
                <a:cs typeface="Times New Roman" panose="02020603050405020304" pitchFamily="18" charset="0"/>
              </a:rPr>
              <a:t> in </a:t>
            </a:r>
            <a:r>
              <a:rPr lang="fr-FR" dirty="0" err="1">
                <a:latin typeface="Calibri" panose="020F0502020204030204" pitchFamily="34" charset="0"/>
                <a:ea typeface="Times New Roman" panose="02020603050405020304" pitchFamily="18" charset="0"/>
                <a:cs typeface="Times New Roman" panose="02020603050405020304" pitchFamily="18" charset="0"/>
              </a:rPr>
              <a:t>introductory</a:t>
            </a:r>
            <a:r>
              <a:rPr lang="fr-FR" dirty="0">
                <a:latin typeface="Calibri" panose="020F0502020204030204" pitchFamily="34" charset="0"/>
                <a:ea typeface="Times New Roman" panose="02020603050405020304" pitchFamily="18" charset="0"/>
                <a:cs typeface="Times New Roman" panose="02020603050405020304" pitchFamily="18" charset="0"/>
              </a:rPr>
              <a:t> classes, </a:t>
            </a:r>
            <a:r>
              <a:rPr lang="fr-FR" i="1" dirty="0">
                <a:latin typeface="Calibri" panose="020F0502020204030204" pitchFamily="34" charset="0"/>
                <a:ea typeface="Times New Roman" panose="02020603050405020304" pitchFamily="18" charset="0"/>
                <a:cs typeface="Times New Roman" panose="02020603050405020304" pitchFamily="18" charset="0"/>
              </a:rPr>
              <a:t>International </a:t>
            </a:r>
            <a:r>
              <a:rPr lang="fr-FR" i="1" dirty="0" err="1">
                <a:latin typeface="Calibri" panose="020F0502020204030204" pitchFamily="34" charset="0"/>
                <a:ea typeface="Times New Roman" panose="02020603050405020304" pitchFamily="18" charset="0"/>
                <a:cs typeface="Times New Roman" panose="02020603050405020304" pitchFamily="18" charset="0"/>
              </a:rPr>
              <a:t>Electronic</a:t>
            </a:r>
            <a:r>
              <a:rPr lang="fr-FR" i="1" dirty="0">
                <a:latin typeface="Calibri" panose="020F0502020204030204" pitchFamily="34" charset="0"/>
                <a:ea typeface="Times New Roman" panose="02020603050405020304" pitchFamily="18" charset="0"/>
                <a:cs typeface="Times New Roman" panose="02020603050405020304" pitchFamily="18" charset="0"/>
              </a:rPr>
              <a:t> of Elementary Education, </a:t>
            </a:r>
            <a:r>
              <a:rPr lang="fr-FR" dirty="0">
                <a:latin typeface="Calibri" panose="020F0502020204030204" pitchFamily="34" charset="0"/>
                <a:ea typeface="Times New Roman" panose="02020603050405020304" pitchFamily="18" charset="0"/>
                <a:cs typeface="Times New Roman" panose="02020603050405020304" pitchFamily="18" charset="0"/>
              </a:rPr>
              <a:t>6 (1), p. 137 – 164. </a:t>
            </a:r>
          </a:p>
          <a:p>
            <a:pPr marL="0" indent="0" algn="just">
              <a:buNone/>
            </a:pPr>
            <a:r>
              <a:rPr lang="fr-FR" dirty="0">
                <a:latin typeface="Calibri" panose="020F0502020204030204" pitchFamily="34" charset="0"/>
                <a:ea typeface="Times New Roman" panose="02020603050405020304" pitchFamily="18" charset="0"/>
                <a:cs typeface="Times New Roman" panose="02020603050405020304" pitchFamily="18" charset="0"/>
              </a:rPr>
              <a:t>Oger</a:t>
            </a:r>
            <a:r>
              <a:rPr lang="fr-FR" sz="1800" dirty="0">
                <a:effectLst/>
                <a:latin typeface="Calibri" panose="020F0502020204030204" pitchFamily="34" charset="0"/>
                <a:ea typeface="Times New Roman" panose="02020603050405020304" pitchFamily="18" charset="0"/>
                <a:cs typeface="Times New Roman" panose="02020603050405020304" pitchFamily="18" charset="0"/>
              </a:rPr>
              <a:t>, </a:t>
            </a:r>
            <a:r>
              <a:rPr lang="fr-FR" dirty="0">
                <a:latin typeface="Calibri" panose="020F0502020204030204" pitchFamily="34" charset="0"/>
                <a:ea typeface="Times New Roman" panose="02020603050405020304" pitchFamily="18" charset="0"/>
                <a:cs typeface="Times New Roman" panose="02020603050405020304" pitchFamily="18" charset="0"/>
              </a:rPr>
              <a:t>E</a:t>
            </a:r>
            <a:r>
              <a:rPr lang="fr-FR" sz="1800" dirty="0">
                <a:effectLst/>
                <a:latin typeface="Calibri" panose="020F0502020204030204" pitchFamily="34" charset="0"/>
                <a:ea typeface="Times New Roman" panose="02020603050405020304" pitchFamily="18" charset="0"/>
                <a:cs typeface="Times New Roman" panose="02020603050405020304" pitchFamily="18" charset="0"/>
              </a:rPr>
              <a:t>. (2021). </a:t>
            </a:r>
            <a:r>
              <a:rPr lang="fr-FR" dirty="0">
                <a:latin typeface="Calibri" panose="020F0502020204030204" pitchFamily="34" charset="0"/>
                <a:ea typeface="Times New Roman" panose="02020603050405020304" pitchFamily="18" charset="0"/>
                <a:cs typeface="Times New Roman" panose="02020603050405020304" pitchFamily="18" charset="0"/>
              </a:rPr>
              <a:t>Trajectoires d’élèves syriens dans l’enseignement belge francophone. Retour réflexif sur les parcours scolaires</a:t>
            </a:r>
            <a:r>
              <a:rPr lang="fr-FR" sz="1800" dirty="0">
                <a:effectLst/>
                <a:latin typeface="Calibri" panose="020F0502020204030204" pitchFamily="34" charset="0"/>
                <a:ea typeface="Times New Roman" panose="02020603050405020304" pitchFamily="18" charset="0"/>
                <a:cs typeface="Times New Roman" panose="02020603050405020304" pitchFamily="18" charset="0"/>
              </a:rPr>
              <a:t>. In </a:t>
            </a:r>
            <a:r>
              <a:rPr lang="fr-FR" sz="1800" dirty="0" err="1">
                <a:effectLst/>
                <a:latin typeface="Calibri" panose="020F0502020204030204" pitchFamily="34" charset="0"/>
                <a:ea typeface="Times New Roman" panose="02020603050405020304" pitchFamily="18" charset="0"/>
                <a:cs typeface="Times New Roman" panose="02020603050405020304" pitchFamily="18" charset="0"/>
              </a:rPr>
              <a:t>Degée</a:t>
            </a:r>
            <a:r>
              <a:rPr lang="fr-FR" sz="1800" dirty="0">
                <a:effectLst/>
                <a:latin typeface="Calibri" panose="020F0502020204030204" pitchFamily="34" charset="0"/>
                <a:ea typeface="Times New Roman" panose="02020603050405020304" pitchFamily="18" charset="0"/>
                <a:cs typeface="Times New Roman" panose="02020603050405020304" pitchFamily="18" charset="0"/>
              </a:rPr>
              <a:t>, S. et </a:t>
            </a:r>
            <a:r>
              <a:rPr lang="fr-FR" sz="1800" dirty="0" err="1">
                <a:effectLst/>
                <a:latin typeface="Calibri" panose="020F0502020204030204" pitchFamily="34" charset="0"/>
                <a:ea typeface="Times New Roman" panose="02020603050405020304" pitchFamily="18" charset="0"/>
                <a:cs typeface="Times New Roman" panose="02020603050405020304" pitchFamily="18" charset="0"/>
              </a:rPr>
              <a:t>Manço</a:t>
            </a:r>
            <a:r>
              <a:rPr lang="fr-FR" sz="1800" dirty="0">
                <a:effectLst/>
                <a:latin typeface="Calibri" panose="020F0502020204030204" pitchFamily="34" charset="0"/>
                <a:ea typeface="Times New Roman" panose="02020603050405020304" pitchFamily="18" charset="0"/>
                <a:cs typeface="Times New Roman" panose="02020603050405020304" pitchFamily="18" charset="0"/>
              </a:rPr>
              <a:t>, A. (</a:t>
            </a:r>
            <a:r>
              <a:rPr lang="fr-FR" sz="1800" dirty="0" err="1">
                <a:effectLst/>
                <a:latin typeface="Calibri" panose="020F0502020204030204" pitchFamily="34" charset="0"/>
                <a:ea typeface="Times New Roman" panose="02020603050405020304" pitchFamily="18" charset="0"/>
                <a:cs typeface="Times New Roman" panose="02020603050405020304" pitchFamily="18" charset="0"/>
              </a:rPr>
              <a:t>Dir</a:t>
            </a:r>
            <a:r>
              <a:rPr lang="fr-FR" sz="1800" dirty="0">
                <a:effectLst/>
                <a:latin typeface="Calibri" panose="020F0502020204030204" pitchFamily="34" charset="0"/>
                <a:ea typeface="Times New Roman" panose="02020603050405020304" pitchFamily="18" charset="0"/>
                <a:cs typeface="Times New Roman" panose="02020603050405020304" pitchFamily="18" charset="0"/>
              </a:rPr>
              <a:t>.), </a:t>
            </a:r>
            <a:r>
              <a:rPr lang="fr-FR" sz="1800" i="1" dirty="0">
                <a:effectLst/>
                <a:latin typeface="Calibri" panose="020F0502020204030204" pitchFamily="34" charset="0"/>
                <a:ea typeface="Times New Roman" panose="02020603050405020304" pitchFamily="18" charset="0"/>
                <a:cs typeface="Times New Roman" panose="02020603050405020304" pitchFamily="18" charset="0"/>
              </a:rPr>
              <a:t>Une décennie d’exil syrien : présences et inclusion en Europe. </a:t>
            </a:r>
            <a:r>
              <a:rPr lang="fr-FR" sz="1800" dirty="0">
                <a:effectLst/>
                <a:latin typeface="Calibri" panose="020F0502020204030204" pitchFamily="34" charset="0"/>
                <a:ea typeface="Times New Roman" panose="02020603050405020304" pitchFamily="18" charset="0"/>
                <a:cs typeface="Times New Roman" panose="02020603050405020304" pitchFamily="18" charset="0"/>
              </a:rPr>
              <a:t>Paris : L’Harmattan. </a:t>
            </a:r>
            <a:endParaRPr lang="fr-BE" dirty="0">
              <a:latin typeface="Times New Roman" panose="02020603050405020304" pitchFamily="18" charset="0"/>
              <a:ea typeface="Calibri" panose="020F0502020204030204" pitchFamily="34" charset="0"/>
              <a:cs typeface="Times New Roman" panose="02020603050405020304" pitchFamily="18" charset="0"/>
            </a:endParaRPr>
          </a:p>
          <a:p>
            <a:endParaRPr lang="fr-BE" dirty="0"/>
          </a:p>
        </p:txBody>
      </p:sp>
    </p:spTree>
    <p:extLst>
      <p:ext uri="{BB962C8B-B14F-4D97-AF65-F5344CB8AC3E}">
        <p14:creationId xmlns:p14="http://schemas.microsoft.com/office/powerpoint/2010/main" val="68809460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E88BBF2-EBF0-F622-5730-890E8AB3134A}"/>
              </a:ext>
            </a:extLst>
          </p:cNvPr>
          <p:cNvSpPr>
            <a:spLocks noGrp="1"/>
          </p:cNvSpPr>
          <p:nvPr>
            <p:ph type="title"/>
          </p:nvPr>
        </p:nvSpPr>
        <p:spPr/>
        <p:txBody>
          <a:bodyPr/>
          <a:lstStyle/>
          <a:p>
            <a:pPr algn="ctr"/>
            <a:r>
              <a:rPr lang="fr-BE" dirty="0"/>
              <a:t>Sources</a:t>
            </a:r>
          </a:p>
        </p:txBody>
      </p:sp>
      <p:sp>
        <p:nvSpPr>
          <p:cNvPr id="3" name="Espace réservé du contenu 2">
            <a:extLst>
              <a:ext uri="{FF2B5EF4-FFF2-40B4-BE49-F238E27FC236}">
                <a16:creationId xmlns:a16="http://schemas.microsoft.com/office/drawing/2014/main" id="{2AB30194-C283-624A-8C21-D2D4BEBB08D8}"/>
              </a:ext>
            </a:extLst>
          </p:cNvPr>
          <p:cNvSpPr>
            <a:spLocks noGrp="1"/>
          </p:cNvSpPr>
          <p:nvPr>
            <p:ph idx="1"/>
          </p:nvPr>
        </p:nvSpPr>
        <p:spPr/>
        <p:txBody>
          <a:bodyPr/>
          <a:lstStyle/>
          <a:p>
            <a:pPr marL="0" indent="0" algn="just">
              <a:lnSpc>
                <a:spcPct val="115000"/>
              </a:lnSpc>
              <a:spcAft>
                <a:spcPts val="1000"/>
              </a:spcAft>
              <a:buNone/>
            </a:pPr>
            <a:r>
              <a:rPr lang="fr-BE" sz="1800" dirty="0">
                <a:effectLst/>
                <a:latin typeface="Times New Roman" panose="02020603050405020304" pitchFamily="18" charset="0"/>
                <a:ea typeface="Calibri" panose="020F0502020204030204" pitchFamily="34" charset="0"/>
                <a:cs typeface="Times New Roman" panose="02020603050405020304" pitchFamily="18" charset="0"/>
              </a:rPr>
              <a:t>Verhoeven, M. (2003). Modèles d’intégration nationaux, dynamiques d’établissements et processus identitaires en contextes multiculturels : regards croisés Angleterre – Communauté française de Belgique. </a:t>
            </a:r>
            <a:r>
              <a:rPr lang="fr-BE" sz="1800" i="1" dirty="0">
                <a:effectLst/>
                <a:latin typeface="Times New Roman" panose="02020603050405020304" pitchFamily="18" charset="0"/>
                <a:ea typeface="Calibri" panose="020F0502020204030204" pitchFamily="34" charset="0"/>
                <a:cs typeface="Times New Roman" panose="02020603050405020304" pitchFamily="18" charset="0"/>
              </a:rPr>
              <a:t>Revue française de Pédagogie, 144</a:t>
            </a:r>
            <a:r>
              <a:rPr lang="fr-BE" sz="1800" dirty="0">
                <a:effectLst/>
                <a:latin typeface="Times New Roman" panose="02020603050405020304" pitchFamily="18" charset="0"/>
                <a:ea typeface="Calibri" panose="020F0502020204030204" pitchFamily="34" charset="0"/>
                <a:cs typeface="Times New Roman" panose="02020603050405020304" pitchFamily="18" charset="0"/>
              </a:rPr>
              <a:t>, 9-17. </a:t>
            </a:r>
            <a:endParaRPr lang="fr-BE"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15000"/>
              </a:lnSpc>
              <a:spcAft>
                <a:spcPts val="1000"/>
              </a:spcAft>
              <a:buNone/>
            </a:pPr>
            <a:r>
              <a:rPr lang="fr-BE" sz="1800" dirty="0">
                <a:effectLst/>
                <a:latin typeface="Times New Roman" panose="02020603050405020304" pitchFamily="18" charset="0"/>
                <a:ea typeface="Calibri" panose="020F0502020204030204" pitchFamily="34" charset="0"/>
                <a:cs typeface="Times New Roman" panose="02020603050405020304" pitchFamily="18" charset="0"/>
              </a:rPr>
              <a:t>Verhoeven, M. (2011). Multiple Embedded </a:t>
            </a:r>
            <a:r>
              <a:rPr lang="fr-BE" sz="1800" dirty="0" err="1">
                <a:effectLst/>
                <a:latin typeface="Times New Roman" panose="02020603050405020304" pitchFamily="18" charset="0"/>
                <a:ea typeface="Calibri" panose="020F0502020204030204" pitchFamily="34" charset="0"/>
                <a:cs typeface="Times New Roman" panose="02020603050405020304" pitchFamily="18" charset="0"/>
              </a:rPr>
              <a:t>Inequalities</a:t>
            </a:r>
            <a:r>
              <a:rPr lang="fr-BE" sz="1800" dirty="0">
                <a:effectLst/>
                <a:latin typeface="Times New Roman" panose="02020603050405020304" pitchFamily="18" charset="0"/>
                <a:ea typeface="Calibri" panose="020F0502020204030204" pitchFamily="34" charset="0"/>
                <a:cs typeface="Times New Roman" panose="02020603050405020304" pitchFamily="18" charset="0"/>
              </a:rPr>
              <a:t> and  Cultural Diversity in </a:t>
            </a:r>
            <a:r>
              <a:rPr lang="fr-BE" sz="1800" dirty="0" err="1">
                <a:effectLst/>
                <a:latin typeface="Times New Roman" panose="02020603050405020304" pitchFamily="18" charset="0"/>
                <a:ea typeface="Calibri" panose="020F0502020204030204" pitchFamily="34" charset="0"/>
                <a:cs typeface="Times New Roman" panose="02020603050405020304" pitchFamily="18" charset="0"/>
              </a:rPr>
              <a:t>Educational</a:t>
            </a:r>
            <a:r>
              <a:rPr lang="fr-BE"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fr-BE" sz="1800" dirty="0" err="1">
                <a:effectLst/>
                <a:latin typeface="Times New Roman" panose="02020603050405020304" pitchFamily="18" charset="0"/>
                <a:ea typeface="Calibri" panose="020F0502020204030204" pitchFamily="34" charset="0"/>
                <a:cs typeface="Times New Roman" panose="02020603050405020304" pitchFamily="18" charset="0"/>
              </a:rPr>
              <a:t>Systems</a:t>
            </a:r>
            <a:r>
              <a:rPr lang="fr-BE" sz="1800" dirty="0">
                <a:effectLst/>
                <a:latin typeface="Times New Roman" panose="02020603050405020304" pitchFamily="18" charset="0"/>
                <a:ea typeface="Calibri" panose="020F0502020204030204" pitchFamily="34" charset="0"/>
                <a:cs typeface="Times New Roman" panose="02020603050405020304" pitchFamily="18" charset="0"/>
              </a:rPr>
              <a:t>:  a </a:t>
            </a:r>
            <a:r>
              <a:rPr lang="fr-BE" sz="1800" dirty="0" err="1">
                <a:effectLst/>
                <a:latin typeface="Times New Roman" panose="02020603050405020304" pitchFamily="18" charset="0"/>
                <a:ea typeface="Calibri" panose="020F0502020204030204" pitchFamily="34" charset="0"/>
                <a:cs typeface="Times New Roman" panose="02020603050405020304" pitchFamily="18" charset="0"/>
              </a:rPr>
              <a:t>theoretical</a:t>
            </a:r>
            <a:r>
              <a:rPr lang="fr-BE" sz="1800" dirty="0">
                <a:effectLst/>
                <a:latin typeface="Times New Roman" panose="02020603050405020304" pitchFamily="18" charset="0"/>
                <a:ea typeface="Calibri" panose="020F0502020204030204" pitchFamily="34" charset="0"/>
                <a:cs typeface="Times New Roman" panose="02020603050405020304" pitchFamily="18" charset="0"/>
              </a:rPr>
              <a:t> and </a:t>
            </a:r>
            <a:r>
              <a:rPr lang="fr-BE" sz="1800" dirty="0" err="1">
                <a:effectLst/>
                <a:latin typeface="Times New Roman" panose="02020603050405020304" pitchFamily="18" charset="0"/>
                <a:ea typeface="Calibri" panose="020F0502020204030204" pitchFamily="34" charset="0"/>
                <a:cs typeface="Times New Roman" panose="02020603050405020304" pitchFamily="18" charset="0"/>
              </a:rPr>
              <a:t>empirical</a:t>
            </a:r>
            <a:r>
              <a:rPr lang="fr-BE" sz="1800" dirty="0">
                <a:effectLst/>
                <a:latin typeface="Times New Roman" panose="02020603050405020304" pitchFamily="18" charset="0"/>
                <a:ea typeface="Calibri" panose="020F0502020204030204" pitchFamily="34" charset="0"/>
                <a:cs typeface="Times New Roman" panose="02020603050405020304" pitchFamily="18" charset="0"/>
              </a:rPr>
              <a:t> exploration. </a:t>
            </a:r>
            <a:r>
              <a:rPr lang="fr-BE" sz="1800" i="1" dirty="0" err="1">
                <a:effectLst/>
                <a:latin typeface="Times New Roman" panose="02020603050405020304" pitchFamily="18" charset="0"/>
                <a:ea typeface="Calibri" panose="020F0502020204030204" pitchFamily="34" charset="0"/>
                <a:cs typeface="Times New Roman" panose="02020603050405020304" pitchFamily="18" charset="0"/>
              </a:rPr>
              <a:t>European</a:t>
            </a:r>
            <a:r>
              <a:rPr lang="fr-BE"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fr-BE" sz="1800" i="1" dirty="0" err="1">
                <a:effectLst/>
                <a:latin typeface="Times New Roman" panose="02020603050405020304" pitchFamily="18" charset="0"/>
                <a:ea typeface="Calibri" panose="020F0502020204030204" pitchFamily="34" charset="0"/>
                <a:cs typeface="Times New Roman" panose="02020603050405020304" pitchFamily="18" charset="0"/>
              </a:rPr>
              <a:t>Educational</a:t>
            </a:r>
            <a:r>
              <a:rPr lang="fr-BE"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fr-BE" sz="1800" i="1" dirty="0" err="1">
                <a:effectLst/>
                <a:latin typeface="Times New Roman" panose="02020603050405020304" pitchFamily="18" charset="0"/>
                <a:ea typeface="Calibri" panose="020F0502020204030204" pitchFamily="34" charset="0"/>
                <a:cs typeface="Times New Roman" panose="02020603050405020304" pitchFamily="18" charset="0"/>
              </a:rPr>
              <a:t>Research</a:t>
            </a:r>
            <a:r>
              <a:rPr lang="fr-BE" sz="1800" i="1" dirty="0">
                <a:effectLst/>
                <a:latin typeface="Times New Roman" panose="02020603050405020304" pitchFamily="18" charset="0"/>
                <a:ea typeface="Calibri" panose="020F0502020204030204" pitchFamily="34" charset="0"/>
                <a:cs typeface="Times New Roman" panose="02020603050405020304" pitchFamily="18" charset="0"/>
              </a:rPr>
              <a:t> Journal, 10</a:t>
            </a:r>
            <a:r>
              <a:rPr lang="fr-BE" sz="1800" dirty="0">
                <a:effectLst/>
                <a:latin typeface="Times New Roman" panose="02020603050405020304" pitchFamily="18" charset="0"/>
                <a:ea typeface="Calibri" panose="020F0502020204030204" pitchFamily="34" charset="0"/>
                <a:cs typeface="Times New Roman" panose="02020603050405020304" pitchFamily="18" charset="0"/>
              </a:rPr>
              <a:t>, 189-203. </a:t>
            </a:r>
            <a:endParaRPr lang="fr-BE" sz="1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1422034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8C4BED0-7C11-EE46-0C7D-0BF1587B5C42}"/>
              </a:ext>
            </a:extLst>
          </p:cNvPr>
          <p:cNvSpPr>
            <a:spLocks noGrp="1"/>
          </p:cNvSpPr>
          <p:nvPr>
            <p:ph type="title"/>
          </p:nvPr>
        </p:nvSpPr>
        <p:spPr/>
        <p:txBody>
          <a:bodyPr/>
          <a:lstStyle/>
          <a:p>
            <a:pPr algn="ctr"/>
            <a:r>
              <a:rPr lang="fr-BE" dirty="0"/>
              <a:t>Objet de la présente analyse </a:t>
            </a:r>
          </a:p>
        </p:txBody>
      </p:sp>
      <p:sp>
        <p:nvSpPr>
          <p:cNvPr id="3" name="Espace réservé du contenu 2">
            <a:extLst>
              <a:ext uri="{FF2B5EF4-FFF2-40B4-BE49-F238E27FC236}">
                <a16:creationId xmlns:a16="http://schemas.microsoft.com/office/drawing/2014/main" id="{AB7039F2-49DF-6593-FA25-EEAE8659B0F9}"/>
              </a:ext>
            </a:extLst>
          </p:cNvPr>
          <p:cNvSpPr>
            <a:spLocks noGrp="1"/>
          </p:cNvSpPr>
          <p:nvPr>
            <p:ph idx="1"/>
          </p:nvPr>
        </p:nvSpPr>
        <p:spPr/>
        <p:txBody>
          <a:bodyPr>
            <a:normAutofit/>
          </a:bodyPr>
          <a:lstStyle/>
          <a:p>
            <a:pPr algn="just">
              <a:buFontTx/>
              <a:buChar char="-"/>
            </a:pPr>
            <a:r>
              <a:rPr lang="fr-BE" sz="2800" dirty="0">
                <a:solidFill>
                  <a:schemeClr val="tx1"/>
                </a:solidFill>
              </a:rPr>
              <a:t>Apprenants aux parcours migratoires  </a:t>
            </a:r>
          </a:p>
          <a:p>
            <a:pPr marL="0" indent="0" algn="just">
              <a:buNone/>
            </a:pPr>
            <a:r>
              <a:rPr lang="fr-BE" sz="2800" dirty="0">
                <a:solidFill>
                  <a:schemeClr val="tx1"/>
                </a:solidFill>
              </a:rPr>
              <a:t>-  Mineurs</a:t>
            </a:r>
          </a:p>
          <a:p>
            <a:pPr algn="just">
              <a:buFontTx/>
              <a:buChar char="-"/>
            </a:pPr>
            <a:r>
              <a:rPr lang="fr-BE" sz="2800" dirty="0"/>
              <a:t>Enseignement formel et obligatoire </a:t>
            </a:r>
          </a:p>
          <a:p>
            <a:pPr algn="just">
              <a:buFontTx/>
              <a:buChar char="-"/>
            </a:pPr>
            <a:r>
              <a:rPr lang="fr-BE" sz="2800" dirty="0"/>
              <a:t>Union européenne</a:t>
            </a:r>
          </a:p>
          <a:p>
            <a:pPr marL="0" indent="0" algn="just">
              <a:buNone/>
            </a:pPr>
            <a:r>
              <a:rPr lang="fr-BE" sz="2800" dirty="0"/>
              <a:t>Contours de la présentation : pas de prétention à l’exhaustivité, offrir un aperçu de la diversité dans l’UE, susciter des réflexions, réfléchir ensemble </a:t>
            </a:r>
          </a:p>
          <a:p>
            <a:pPr marL="0" indent="0">
              <a:buNone/>
            </a:pPr>
            <a:endParaRPr lang="fr-BE" sz="2800" dirty="0"/>
          </a:p>
          <a:p>
            <a:endParaRPr lang="fr-BE" dirty="0"/>
          </a:p>
        </p:txBody>
      </p:sp>
    </p:spTree>
    <p:extLst>
      <p:ext uri="{BB962C8B-B14F-4D97-AF65-F5344CB8AC3E}">
        <p14:creationId xmlns:p14="http://schemas.microsoft.com/office/powerpoint/2010/main" val="32223944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8F30CF4-9C90-A32A-8657-D978053F2D74}"/>
              </a:ext>
            </a:extLst>
          </p:cNvPr>
          <p:cNvSpPr>
            <a:spLocks noGrp="1"/>
          </p:cNvSpPr>
          <p:nvPr>
            <p:ph type="title"/>
          </p:nvPr>
        </p:nvSpPr>
        <p:spPr/>
        <p:txBody>
          <a:bodyPr/>
          <a:lstStyle/>
          <a:p>
            <a:pPr algn="ctr"/>
            <a:r>
              <a:rPr lang="fr-BE" dirty="0"/>
              <a:t>Cadrage juridique </a:t>
            </a:r>
          </a:p>
        </p:txBody>
      </p:sp>
      <p:sp>
        <p:nvSpPr>
          <p:cNvPr id="3" name="Espace réservé du contenu 2">
            <a:extLst>
              <a:ext uri="{FF2B5EF4-FFF2-40B4-BE49-F238E27FC236}">
                <a16:creationId xmlns:a16="http://schemas.microsoft.com/office/drawing/2014/main" id="{443FFDB3-BFF8-A724-2F9B-E050F8AC7357}"/>
              </a:ext>
            </a:extLst>
          </p:cNvPr>
          <p:cNvSpPr>
            <a:spLocks noGrp="1"/>
          </p:cNvSpPr>
          <p:nvPr>
            <p:ph idx="1"/>
          </p:nvPr>
        </p:nvSpPr>
        <p:spPr/>
        <p:txBody>
          <a:bodyPr>
            <a:normAutofit/>
          </a:bodyPr>
          <a:lstStyle/>
          <a:p>
            <a:r>
              <a:rPr lang="fr-BE" sz="3200" dirty="0"/>
              <a:t>Instruments internationaux </a:t>
            </a:r>
          </a:p>
          <a:p>
            <a:r>
              <a:rPr lang="fr-BE" sz="3200" dirty="0"/>
              <a:t>Instruments européens </a:t>
            </a:r>
          </a:p>
          <a:p>
            <a:r>
              <a:rPr lang="fr-BE" sz="3200" dirty="0"/>
              <a:t>Instruments nationaux </a:t>
            </a:r>
          </a:p>
          <a:p>
            <a:pPr marL="0" indent="0">
              <a:buNone/>
            </a:pPr>
            <a:endParaRPr lang="fr-BE" sz="3200" dirty="0"/>
          </a:p>
          <a:p>
            <a:pPr marL="0" indent="0">
              <a:buNone/>
            </a:pPr>
            <a:r>
              <a:rPr lang="fr-BE" sz="3200" dirty="0"/>
              <a:t>Quelle effectivité du droit ? </a:t>
            </a:r>
          </a:p>
        </p:txBody>
      </p:sp>
    </p:spTree>
    <p:extLst>
      <p:ext uri="{BB962C8B-B14F-4D97-AF65-F5344CB8AC3E}">
        <p14:creationId xmlns:p14="http://schemas.microsoft.com/office/powerpoint/2010/main" val="21651643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9B9827E-D23D-CAB8-9DB1-3222F473A796}"/>
              </a:ext>
            </a:extLst>
          </p:cNvPr>
          <p:cNvSpPr>
            <a:spLocks noGrp="1"/>
          </p:cNvSpPr>
          <p:nvPr>
            <p:ph type="title"/>
          </p:nvPr>
        </p:nvSpPr>
        <p:spPr/>
        <p:txBody>
          <a:bodyPr/>
          <a:lstStyle/>
          <a:p>
            <a:pPr algn="ctr"/>
            <a:r>
              <a:rPr lang="fr-BE" dirty="0"/>
              <a:t>Des réalités </a:t>
            </a:r>
            <a:r>
              <a:rPr lang="fr-BE" dirty="0" err="1"/>
              <a:t>interpellantes</a:t>
            </a:r>
            <a:r>
              <a:rPr lang="fr-BE" dirty="0"/>
              <a:t> </a:t>
            </a:r>
          </a:p>
        </p:txBody>
      </p:sp>
      <p:sp>
        <p:nvSpPr>
          <p:cNvPr id="3" name="Espace réservé du contenu 2">
            <a:extLst>
              <a:ext uri="{FF2B5EF4-FFF2-40B4-BE49-F238E27FC236}">
                <a16:creationId xmlns:a16="http://schemas.microsoft.com/office/drawing/2014/main" id="{66555CF8-221B-5E9A-78E8-8FC51ECFF332}"/>
              </a:ext>
            </a:extLst>
          </p:cNvPr>
          <p:cNvSpPr>
            <a:spLocks noGrp="1"/>
          </p:cNvSpPr>
          <p:nvPr>
            <p:ph idx="1"/>
          </p:nvPr>
        </p:nvSpPr>
        <p:spPr/>
        <p:txBody>
          <a:bodyPr>
            <a:normAutofit/>
          </a:bodyPr>
          <a:lstStyle/>
          <a:p>
            <a:pPr marL="0" indent="0" algn="ctr">
              <a:buNone/>
            </a:pPr>
            <a:r>
              <a:rPr lang="fr-BE" sz="2400" b="1" dirty="0"/>
              <a:t>Des différences de performances : PISA </a:t>
            </a:r>
          </a:p>
          <a:p>
            <a:pPr marL="0" indent="0" algn="ctr">
              <a:buNone/>
            </a:pPr>
            <a:endParaRPr lang="fr-BE" sz="2400" b="1" dirty="0"/>
          </a:p>
          <a:p>
            <a:pPr algn="just">
              <a:buFontTx/>
              <a:buChar char="-"/>
            </a:pPr>
            <a:r>
              <a:rPr lang="fr-BE" sz="2400" dirty="0"/>
              <a:t>Inégalités significatives  </a:t>
            </a:r>
          </a:p>
          <a:p>
            <a:pPr algn="just">
              <a:buFontTx/>
              <a:buChar char="-"/>
            </a:pPr>
            <a:r>
              <a:rPr lang="fr-BE" sz="2400" dirty="0"/>
              <a:t>3 variables majeures : statut socio-économique, langue parlée à la maison et âge d’arrivée dans le pays d’accueil</a:t>
            </a:r>
          </a:p>
          <a:p>
            <a:pPr algn="just">
              <a:buFontTx/>
              <a:buChar char="-"/>
            </a:pPr>
            <a:r>
              <a:rPr lang="fr-BE" sz="2400" dirty="0"/>
              <a:t>Elément de réflexion : importance de la transmission de la langue maternelle (</a:t>
            </a:r>
            <a:r>
              <a:rPr lang="fr-BE" sz="2400" dirty="0" err="1"/>
              <a:t>Sarot</a:t>
            </a:r>
            <a:r>
              <a:rPr lang="fr-BE" sz="2400" dirty="0"/>
              <a:t> &amp; Moro, 2016)</a:t>
            </a:r>
          </a:p>
        </p:txBody>
      </p:sp>
    </p:spTree>
    <p:extLst>
      <p:ext uri="{BB962C8B-B14F-4D97-AF65-F5344CB8AC3E}">
        <p14:creationId xmlns:p14="http://schemas.microsoft.com/office/powerpoint/2010/main" val="21695826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F31543A-A907-AE08-7745-2855BD06495C}"/>
              </a:ext>
            </a:extLst>
          </p:cNvPr>
          <p:cNvSpPr>
            <a:spLocks noGrp="1"/>
          </p:cNvSpPr>
          <p:nvPr>
            <p:ph type="title"/>
          </p:nvPr>
        </p:nvSpPr>
        <p:spPr/>
        <p:txBody>
          <a:bodyPr/>
          <a:lstStyle/>
          <a:p>
            <a:pPr algn="ctr"/>
            <a:r>
              <a:rPr lang="fr-BE" dirty="0"/>
              <a:t>Des réalités </a:t>
            </a:r>
            <a:r>
              <a:rPr lang="fr-BE" dirty="0" err="1"/>
              <a:t>interpellantes</a:t>
            </a:r>
            <a:r>
              <a:rPr lang="fr-BE" dirty="0"/>
              <a:t> </a:t>
            </a:r>
          </a:p>
        </p:txBody>
      </p:sp>
      <p:sp>
        <p:nvSpPr>
          <p:cNvPr id="3" name="Espace réservé du contenu 2">
            <a:extLst>
              <a:ext uri="{FF2B5EF4-FFF2-40B4-BE49-F238E27FC236}">
                <a16:creationId xmlns:a16="http://schemas.microsoft.com/office/drawing/2014/main" id="{18C19CDB-51BC-EFE3-1531-C0B59E5749A0}"/>
              </a:ext>
            </a:extLst>
          </p:cNvPr>
          <p:cNvSpPr>
            <a:spLocks noGrp="1"/>
          </p:cNvSpPr>
          <p:nvPr>
            <p:ph idx="1"/>
          </p:nvPr>
        </p:nvSpPr>
        <p:spPr/>
        <p:txBody>
          <a:bodyPr>
            <a:normAutofit/>
          </a:bodyPr>
          <a:lstStyle/>
          <a:p>
            <a:pPr marL="0" indent="0" algn="ctr">
              <a:buNone/>
            </a:pPr>
            <a:r>
              <a:rPr lang="fr-BE" sz="2400" b="1" dirty="0"/>
              <a:t>Bien – être à l’école </a:t>
            </a:r>
          </a:p>
          <a:p>
            <a:pPr marL="0" indent="0" algn="ctr">
              <a:buNone/>
            </a:pPr>
            <a:endParaRPr lang="fr-BE" sz="2400" b="1" dirty="0"/>
          </a:p>
          <a:p>
            <a:pPr>
              <a:buFontTx/>
              <a:buChar char="-"/>
            </a:pPr>
            <a:r>
              <a:rPr lang="fr-BE" sz="2400" dirty="0"/>
              <a:t>Sentiment d’appartenance </a:t>
            </a:r>
          </a:p>
          <a:p>
            <a:pPr>
              <a:buFontTx/>
              <a:buChar char="-"/>
            </a:pPr>
            <a:r>
              <a:rPr lang="fr-BE" sz="2400" dirty="0"/>
              <a:t>Harcèlement (CRC)</a:t>
            </a:r>
          </a:p>
          <a:p>
            <a:pPr>
              <a:buFontTx/>
              <a:buChar char="-"/>
            </a:pPr>
            <a:r>
              <a:rPr lang="fr-BE" sz="2400" dirty="0"/>
              <a:t>Discriminations (Dubet, 2014 ; </a:t>
            </a:r>
            <a:r>
              <a:rPr lang="fr-BE" sz="2400" dirty="0" err="1"/>
              <a:t>Dhume</a:t>
            </a:r>
            <a:r>
              <a:rPr lang="fr-BE" sz="2400" dirty="0"/>
              <a:t> ; </a:t>
            </a:r>
            <a:r>
              <a:rPr lang="fr-BE" sz="2400" dirty="0" err="1"/>
              <a:t>Degée</a:t>
            </a:r>
            <a:r>
              <a:rPr lang="fr-BE" sz="2400" dirty="0"/>
              <a:t> et </a:t>
            </a:r>
            <a:r>
              <a:rPr lang="fr-BE" sz="2400" dirty="0" err="1"/>
              <a:t>Manço</a:t>
            </a:r>
            <a:r>
              <a:rPr lang="fr-BE" sz="2400" dirty="0"/>
              <a:t>, 2023 ; Verhoeven, 2011) </a:t>
            </a:r>
          </a:p>
        </p:txBody>
      </p:sp>
    </p:spTree>
    <p:extLst>
      <p:ext uri="{BB962C8B-B14F-4D97-AF65-F5344CB8AC3E}">
        <p14:creationId xmlns:p14="http://schemas.microsoft.com/office/powerpoint/2010/main" val="9782264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42F8C4F-8D8E-83BD-4362-E465D3CCCE39}"/>
              </a:ext>
            </a:extLst>
          </p:cNvPr>
          <p:cNvSpPr>
            <a:spLocks noGrp="1"/>
          </p:cNvSpPr>
          <p:nvPr>
            <p:ph type="title"/>
          </p:nvPr>
        </p:nvSpPr>
        <p:spPr/>
        <p:txBody>
          <a:bodyPr/>
          <a:lstStyle/>
          <a:p>
            <a:pPr algn="ctr"/>
            <a:r>
              <a:rPr lang="fr-BE" dirty="0"/>
              <a:t>Diversité des dispositifs européens</a:t>
            </a:r>
          </a:p>
        </p:txBody>
      </p:sp>
      <p:sp>
        <p:nvSpPr>
          <p:cNvPr id="3" name="Espace réservé du contenu 2">
            <a:extLst>
              <a:ext uri="{FF2B5EF4-FFF2-40B4-BE49-F238E27FC236}">
                <a16:creationId xmlns:a16="http://schemas.microsoft.com/office/drawing/2014/main" id="{5C6A1A94-92EE-EB7F-B0C9-633DA8215437}"/>
              </a:ext>
            </a:extLst>
          </p:cNvPr>
          <p:cNvSpPr>
            <a:spLocks noGrp="1"/>
          </p:cNvSpPr>
          <p:nvPr>
            <p:ph idx="1"/>
          </p:nvPr>
        </p:nvSpPr>
        <p:spPr/>
        <p:txBody>
          <a:bodyPr>
            <a:normAutofit/>
          </a:bodyPr>
          <a:lstStyle/>
          <a:p>
            <a:pPr algn="just"/>
            <a:r>
              <a:rPr lang="fr-BE" sz="3200" dirty="0"/>
              <a:t>Mesures facilitant l’accès à l’enseignement </a:t>
            </a:r>
          </a:p>
          <a:p>
            <a:pPr algn="just"/>
            <a:r>
              <a:rPr lang="fr-BE" sz="3200" dirty="0"/>
              <a:t>Dispositifs préparant une future intégration  </a:t>
            </a:r>
          </a:p>
          <a:p>
            <a:pPr algn="just"/>
            <a:r>
              <a:rPr lang="fr-BE" sz="3200" dirty="0"/>
              <a:t>Dispositifs de soutien à l’intégration dans une classe  « ordinaire »</a:t>
            </a:r>
          </a:p>
          <a:p>
            <a:pPr algn="just"/>
            <a:r>
              <a:rPr lang="fr-BE" sz="3200" dirty="0"/>
              <a:t>Dispositifs interculturels </a:t>
            </a:r>
          </a:p>
          <a:p>
            <a:pPr marL="0" indent="0" algn="just">
              <a:buNone/>
            </a:pPr>
            <a:r>
              <a:rPr lang="fr-BE" sz="3200" dirty="0"/>
              <a:t>(Eurydice, 2018 ; DREIC, 2020)</a:t>
            </a:r>
          </a:p>
          <a:p>
            <a:endParaRPr lang="fr-BE" dirty="0"/>
          </a:p>
        </p:txBody>
      </p:sp>
    </p:spTree>
    <p:extLst>
      <p:ext uri="{BB962C8B-B14F-4D97-AF65-F5344CB8AC3E}">
        <p14:creationId xmlns:p14="http://schemas.microsoft.com/office/powerpoint/2010/main" val="42322271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3426CA5-C905-9E4C-96CA-EBD8CE3E63E8}"/>
              </a:ext>
            </a:extLst>
          </p:cNvPr>
          <p:cNvSpPr>
            <a:spLocks noGrp="1"/>
          </p:cNvSpPr>
          <p:nvPr>
            <p:ph type="title"/>
          </p:nvPr>
        </p:nvSpPr>
        <p:spPr/>
        <p:txBody>
          <a:bodyPr/>
          <a:lstStyle/>
          <a:p>
            <a:pPr algn="ctr"/>
            <a:r>
              <a:rPr lang="fr-BE" dirty="0"/>
              <a:t>Diversité européenne : mesures facilitant l’accès à l’enseignement  </a:t>
            </a:r>
          </a:p>
        </p:txBody>
      </p:sp>
      <p:sp>
        <p:nvSpPr>
          <p:cNvPr id="3" name="Espace réservé du contenu 2">
            <a:extLst>
              <a:ext uri="{FF2B5EF4-FFF2-40B4-BE49-F238E27FC236}">
                <a16:creationId xmlns:a16="http://schemas.microsoft.com/office/drawing/2014/main" id="{24D0DE1B-2298-F26A-2D80-EAFB7CEBA0FD}"/>
              </a:ext>
            </a:extLst>
          </p:cNvPr>
          <p:cNvSpPr>
            <a:spLocks noGrp="1"/>
          </p:cNvSpPr>
          <p:nvPr>
            <p:ph idx="1"/>
          </p:nvPr>
        </p:nvSpPr>
        <p:spPr/>
        <p:txBody>
          <a:bodyPr>
            <a:noAutofit/>
          </a:bodyPr>
          <a:lstStyle/>
          <a:p>
            <a:pPr marL="0" indent="0" algn="ctr">
              <a:buNone/>
            </a:pPr>
            <a:r>
              <a:rPr lang="fr-BE" sz="2400" b="1" dirty="0"/>
              <a:t>Cadre législatif </a:t>
            </a:r>
          </a:p>
          <a:p>
            <a:pPr algn="just"/>
            <a:r>
              <a:rPr lang="fr-BE" sz="2400" dirty="0"/>
              <a:t>Droits et obligations identiques aux natifs :</a:t>
            </a:r>
          </a:p>
          <a:p>
            <a:pPr marL="0" indent="0" algn="just">
              <a:buNone/>
            </a:pPr>
            <a:r>
              <a:rPr lang="fr-BE" sz="2400" dirty="0"/>
              <a:t>   - Sauf en Roumanie : pas obligatoire pour les non résidents </a:t>
            </a:r>
          </a:p>
          <a:p>
            <a:pPr marL="0" indent="0" algn="just">
              <a:buNone/>
            </a:pPr>
            <a:r>
              <a:rPr lang="fr-BE" sz="2400" dirty="0"/>
              <a:t>   - Sauf Danemark : enseignement distinct pour les demandeurs d’asile </a:t>
            </a:r>
          </a:p>
          <a:p>
            <a:pPr algn="just"/>
            <a:r>
              <a:rPr lang="fr-BE" sz="2400" dirty="0"/>
              <a:t>Danemark, Lituanie, Hongrie : rien de spécifié dans législations pour les mineurs en situation irrégulière</a:t>
            </a:r>
          </a:p>
          <a:p>
            <a:pPr algn="just"/>
            <a:r>
              <a:rPr lang="fr-BE" sz="2400" dirty="0"/>
              <a:t>Suède : enseignement non obligatoire quand situation irrégulière</a:t>
            </a:r>
          </a:p>
        </p:txBody>
      </p:sp>
    </p:spTree>
    <p:extLst>
      <p:ext uri="{BB962C8B-B14F-4D97-AF65-F5344CB8AC3E}">
        <p14:creationId xmlns:p14="http://schemas.microsoft.com/office/powerpoint/2010/main" val="5390210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AE21BD7-2556-BB5A-800A-896C0A181950}"/>
              </a:ext>
            </a:extLst>
          </p:cNvPr>
          <p:cNvSpPr>
            <a:spLocks noGrp="1"/>
          </p:cNvSpPr>
          <p:nvPr>
            <p:ph type="title"/>
          </p:nvPr>
        </p:nvSpPr>
        <p:spPr/>
        <p:txBody>
          <a:bodyPr/>
          <a:lstStyle/>
          <a:p>
            <a:pPr algn="ctr"/>
            <a:r>
              <a:rPr lang="fr-BE" dirty="0"/>
              <a:t>Diversité européenne : mesures facilitant l’accès à l’enseignement </a:t>
            </a:r>
          </a:p>
        </p:txBody>
      </p:sp>
      <p:sp>
        <p:nvSpPr>
          <p:cNvPr id="3" name="Espace réservé du contenu 2">
            <a:extLst>
              <a:ext uri="{FF2B5EF4-FFF2-40B4-BE49-F238E27FC236}">
                <a16:creationId xmlns:a16="http://schemas.microsoft.com/office/drawing/2014/main" id="{1C752AF4-2F1A-2DC1-CEA3-B97976BB65C5}"/>
              </a:ext>
            </a:extLst>
          </p:cNvPr>
          <p:cNvSpPr>
            <a:spLocks noGrp="1"/>
          </p:cNvSpPr>
          <p:nvPr>
            <p:ph idx="1"/>
          </p:nvPr>
        </p:nvSpPr>
        <p:spPr/>
        <p:txBody>
          <a:bodyPr>
            <a:normAutofit/>
          </a:bodyPr>
          <a:lstStyle/>
          <a:p>
            <a:pPr marL="0" indent="0" algn="ctr">
              <a:buNone/>
            </a:pPr>
            <a:r>
              <a:rPr lang="fr-BE" dirty="0"/>
              <a:t> </a:t>
            </a:r>
            <a:r>
              <a:rPr lang="fr-BE" sz="2400" b="1" dirty="0"/>
              <a:t>S’inscrire</a:t>
            </a:r>
            <a:endParaRPr lang="fr-BE" dirty="0"/>
          </a:p>
          <a:p>
            <a:pPr algn="just"/>
            <a:r>
              <a:rPr lang="fr-BE" sz="2400" i="1" dirty="0"/>
              <a:t>A minima</a:t>
            </a:r>
            <a:r>
              <a:rPr lang="fr-BE" sz="2400" dirty="0"/>
              <a:t>: infos écrites</a:t>
            </a:r>
          </a:p>
          <a:p>
            <a:pPr algn="just"/>
            <a:r>
              <a:rPr lang="fr-BE" sz="2400" dirty="0"/>
              <a:t>Interprètes : Portugal, par ex</a:t>
            </a:r>
          </a:p>
          <a:p>
            <a:pPr algn="just"/>
            <a:r>
              <a:rPr lang="fr-BE" sz="2400" dirty="0"/>
              <a:t>Centres d’accueil : Bulgarie, Finlande, Portugal, Roumanie, Belgique, par ex</a:t>
            </a:r>
          </a:p>
          <a:p>
            <a:pPr algn="just"/>
            <a:r>
              <a:rPr lang="fr-BE" sz="2400" dirty="0"/>
              <a:t>Service d’enseignants détachés qui contrôlent l’intégration dans l’enseignement et assurent le lien parents / élèves / directions en Grèce </a:t>
            </a:r>
          </a:p>
          <a:p>
            <a:endParaRPr lang="fr-BE" dirty="0"/>
          </a:p>
        </p:txBody>
      </p:sp>
    </p:spTree>
    <p:extLst>
      <p:ext uri="{BB962C8B-B14F-4D97-AF65-F5344CB8AC3E}">
        <p14:creationId xmlns:p14="http://schemas.microsoft.com/office/powerpoint/2010/main" val="1945365680"/>
      </p:ext>
    </p:extLst>
  </p:cSld>
  <p:clrMapOvr>
    <a:masterClrMapping/>
  </p:clrMapOvr>
</p:sld>
</file>

<file path=ppt/theme/theme1.xml><?xml version="1.0" encoding="utf-8"?>
<a:theme xmlns:a="http://schemas.openxmlformats.org/drawingml/2006/main" name="Facette">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4660</TotalTime>
  <Words>1898</Words>
  <Application>Microsoft Office PowerPoint</Application>
  <PresentationFormat>Grand écran</PresentationFormat>
  <Paragraphs>147</Paragraphs>
  <Slides>27</Slides>
  <Notes>0</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27</vt:i4>
      </vt:variant>
    </vt:vector>
  </HeadingPairs>
  <TitlesOfParts>
    <vt:vector size="33" baseType="lpstr">
      <vt:lpstr>Arial</vt:lpstr>
      <vt:lpstr>Calibri</vt:lpstr>
      <vt:lpstr>Times New Roman</vt:lpstr>
      <vt:lpstr>Trebuchet MS</vt:lpstr>
      <vt:lpstr>Wingdings 3</vt:lpstr>
      <vt:lpstr>Facette</vt:lpstr>
      <vt:lpstr>Accueillir des élèves migrants dans les écoles européennes : réalités et enjeux </vt:lpstr>
      <vt:lpstr>Plan </vt:lpstr>
      <vt:lpstr>Objet de la présente analyse </vt:lpstr>
      <vt:lpstr>Cadrage juridique </vt:lpstr>
      <vt:lpstr>Des réalités interpellantes </vt:lpstr>
      <vt:lpstr>Des réalités interpellantes </vt:lpstr>
      <vt:lpstr>Diversité des dispositifs européens</vt:lpstr>
      <vt:lpstr>Diversité européenne : mesures facilitant l’accès à l’enseignement  </vt:lpstr>
      <vt:lpstr>Diversité européenne : mesures facilitant l’accès à l’enseignement </vt:lpstr>
      <vt:lpstr>Diversité européenne : mesures facilitant l’accès à l’enseignement </vt:lpstr>
      <vt:lpstr>Diversité européenne : mesures facilitant l’accès à l’enseignement </vt:lpstr>
      <vt:lpstr>Diversité européenne : dispositifs préparant une intégration future </vt:lpstr>
      <vt:lpstr>Diversité européenne : dispositifs préparant une intégration future </vt:lpstr>
      <vt:lpstr>Diversité européenne : dispositifs préparant une intégration future </vt:lpstr>
      <vt:lpstr>Diversité européenne : dispositifs préparant une intégration future </vt:lpstr>
      <vt:lpstr>Diversité européenne : dispositifs préparant une intégration future </vt:lpstr>
      <vt:lpstr>Diversité européenne : dispositifs préparant une intégration future </vt:lpstr>
      <vt:lpstr>Diversité européenne : dispositifs préparant une intégration future </vt:lpstr>
      <vt:lpstr>Diversité européenne : dispositifs de soutien à l’intégration dans une classe « ordinaire »</vt:lpstr>
      <vt:lpstr>Diversité européenne : dispositifs de soutien à l’intégration dans une classe « ordinaire »</vt:lpstr>
      <vt:lpstr>Diversité européenne : dispositifs interculturels </vt:lpstr>
      <vt:lpstr>Diversité européenne : dispositifs interculturels </vt:lpstr>
      <vt:lpstr>Sources </vt:lpstr>
      <vt:lpstr>Sources </vt:lpstr>
      <vt:lpstr>Sources </vt:lpstr>
      <vt:lpstr>Sources</vt:lpstr>
      <vt:lpstr>Sources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SARAH DEGEE</dc:creator>
  <cp:lastModifiedBy>SARAH DEGEE</cp:lastModifiedBy>
  <cp:revision>22</cp:revision>
  <dcterms:created xsi:type="dcterms:W3CDTF">2024-10-02T11:42:57Z</dcterms:created>
  <dcterms:modified xsi:type="dcterms:W3CDTF">2024-10-12T20:29:08Z</dcterms:modified>
</cp:coreProperties>
</file>